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8" r:id="rId3"/>
    <p:sldId id="257" r:id="rId4"/>
  </p:sldIdLst>
  <p:sldSz cx="7559040" cy="10693400"/>
  <p:notesSz cx="6858000" cy="9144000"/>
  <p:custDataLst>
    <p:tags r:id="rId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2" userDrawn="1">
          <p15:clr>
            <a:srgbClr val="A4A3A4"/>
          </p15:clr>
        </p15:guide>
        <p15:guide id="2" pos="281" userDrawn="1">
          <p15:clr>
            <a:srgbClr val="A4A3A4"/>
          </p15:clr>
        </p15:guide>
        <p15:guide id="3" orient="horz" pos="6448" userDrawn="1">
          <p15:clr>
            <a:srgbClr val="A4A3A4"/>
          </p15:clr>
        </p15:guide>
        <p15:guide id="4" pos="30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clrMru>
    <a:srgbClr val="EDF2FA"/>
    <a:srgbClr val="FFFFFF"/>
    <a:srgbClr val="CCDEF0"/>
    <a:srgbClr val="B3B3B3"/>
    <a:srgbClr val="4472C4"/>
    <a:srgbClr val="CFD5EA"/>
    <a:srgbClr val="177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4" d="100"/>
          <a:sy n="114" d="100"/>
        </p:scale>
        <p:origin x="414" y="108"/>
      </p:cViewPr>
      <p:guideLst>
        <p:guide orient="horz" pos="252"/>
        <p:guide pos="281"/>
        <p:guide orient="horz" pos="6448"/>
        <p:guide pos="306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8236" y="1143000"/>
            <a:ext cx="2181528"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png"/><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11.xml"/><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2" Type="http://schemas.openxmlformats.org/officeDocument/2006/relationships/notesSlide" Target="../notesSlides/notesSlide1.xml"/><Relationship Id="rId11" Type="http://schemas.openxmlformats.org/officeDocument/2006/relationships/slideLayout" Target="../slideLayouts/slideLayout1.xml"/><Relationship Id="rId10" Type="http://schemas.openxmlformats.org/officeDocument/2006/relationships/image" Target="../media/image3.png"/><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3810"/>
            <a:ext cx="7559040" cy="18618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textbox 18"/>
          <p:cNvSpPr/>
          <p:nvPr/>
        </p:nvSpPr>
        <p:spPr>
          <a:xfrm>
            <a:off x="491490" y="2403475"/>
            <a:ext cx="2307590" cy="236220"/>
          </a:xfrm>
          <a:prstGeom prst="rect">
            <a:avLst/>
          </a:prstGeom>
        </p:spPr>
        <p:txBody>
          <a:bodyPr vert="horz" wrap="square" lIns="0" tIns="0" rIns="0" bIns="0"/>
          <a:lstStyle/>
          <a:p>
            <a:pPr algn="l" rtl="0" eaLnBrk="0">
              <a:lnSpc>
                <a:spcPct val="80000"/>
              </a:lnSpc>
            </a:pPr>
            <a:r>
              <a:rPr lang="en-US" sz="1400" b="1" kern="0" spc="80" dirty="0">
                <a:solidFill>
                  <a:srgbClr val="0070C0">
                    <a:alpha val="100000"/>
                  </a:srgbClr>
                </a:solidFill>
                <a:latin typeface="思源黑体 CN Medium" panose="020B0600000000000000" charset="-122"/>
                <a:ea typeface="思源黑体 CN Medium" panose="020B0600000000000000" charset="-122"/>
                <a:cs typeface="等线" panose="02010600030101010101" charset="-122"/>
                <a:sym typeface="+mn-ea"/>
              </a:rPr>
              <a:t>Smart Gateway</a:t>
            </a:r>
            <a:endParaRPr lang="zh-CN" altLang="en-US" sz="1400" b="1" kern="0" spc="80" dirty="0">
              <a:solidFill>
                <a:srgbClr val="0070C0">
                  <a:alpha val="100000"/>
                </a:srgbClr>
              </a:solidFill>
              <a:latin typeface="思源黑体 CN Medium" panose="020B0600000000000000" charset="-122"/>
              <a:ea typeface="思源黑体 CN Medium" panose="020B0600000000000000" charset="-122"/>
              <a:cs typeface="等线" panose="02010600030101010101" charset="-122"/>
              <a:sym typeface="+mn-ea"/>
            </a:endParaRPr>
          </a:p>
        </p:txBody>
      </p:sp>
      <p:sp>
        <p:nvSpPr>
          <p:cNvPr id="20" name="textbox 20"/>
          <p:cNvSpPr/>
          <p:nvPr/>
        </p:nvSpPr>
        <p:spPr>
          <a:xfrm>
            <a:off x="491490" y="6703060"/>
            <a:ext cx="1261745" cy="229870"/>
          </a:xfrm>
          <a:prstGeom prst="rect">
            <a:avLst/>
          </a:prstGeom>
        </p:spPr>
        <p:txBody>
          <a:bodyPr vert="horz" wrap="square" lIns="0" tIns="0" rIns="0" bIns="0"/>
          <a:lstStyle/>
          <a:p>
            <a:pPr algn="l" rtl="0" eaLnBrk="0">
              <a:lnSpc>
                <a:spcPct val="88000"/>
              </a:lnSpc>
            </a:pPr>
            <a:r>
              <a:rPr lang="en-US" altLang="zh-CN" sz="1400" b="1" kern="0" spc="70" dirty="0">
                <a:solidFill>
                  <a:srgbClr val="0070C0">
                    <a:alpha val="100000"/>
                  </a:srgbClr>
                </a:solidFill>
                <a:latin typeface="思源黑体 CN Medium" panose="020B0600000000000000" charset="-122"/>
                <a:ea typeface="思源黑体 CN Medium" panose="020B0600000000000000" charset="-122"/>
                <a:cs typeface="等线" panose="02010600030101010101" charset="-122"/>
                <a:sym typeface="+mn-ea"/>
              </a:rPr>
              <a:t>Features</a:t>
            </a:r>
            <a:endParaRPr lang="zh-CN" sz="1400" b="1" kern="0" spc="70" dirty="0">
              <a:solidFill>
                <a:srgbClr val="0070C0">
                  <a:alpha val="100000"/>
                </a:srgbClr>
              </a:solidFill>
              <a:latin typeface="思源黑体 CN Medium" panose="020B0600000000000000" charset="-122"/>
              <a:ea typeface="思源黑体 CN Medium" panose="020B0600000000000000" charset="-122"/>
              <a:cs typeface="等线" panose="02010600030101010101" charset="-122"/>
            </a:endParaRPr>
          </a:p>
        </p:txBody>
      </p:sp>
      <p:graphicFrame>
        <p:nvGraphicFramePr>
          <p:cNvPr id="7" name="table 4"/>
          <p:cNvGraphicFramePr>
            <a:graphicFrameLocks noGrp="1"/>
          </p:cNvGraphicFramePr>
          <p:nvPr>
            <p:custDataLst>
              <p:tags r:id="rId1"/>
            </p:custDataLst>
          </p:nvPr>
        </p:nvGraphicFramePr>
        <p:xfrm>
          <a:off x="505460" y="2695575"/>
          <a:ext cx="6575425" cy="1371600"/>
        </p:xfrm>
        <a:graphic>
          <a:graphicData uri="http://schemas.openxmlformats.org/drawingml/2006/table">
            <a:tbl>
              <a:tblPr/>
              <a:tblGrid>
                <a:gridCol w="6575425"/>
              </a:tblGrid>
              <a:tr h="1143000">
                <a:tc>
                  <a:txBody>
                    <a:bodyPr/>
                    <a:p>
                      <a:pPr algn="just" rtl="0" eaLnBrk="0">
                        <a:lnSpc>
                          <a:spcPct val="150000"/>
                        </a:lnSpc>
                        <a:buClrTx/>
                        <a:buSzTx/>
                        <a:buNone/>
                      </a:pPr>
                      <a:r>
                        <a:rPr lang="en-US" altLang="zh-CN" sz="1000" dirty="0">
                          <a:solidFill>
                            <a:schemeClr val="tx1">
                              <a:lumMod val="75000"/>
                              <a:lumOff val="25000"/>
                            </a:schemeClr>
                          </a:solidFill>
                          <a:latin typeface="思源黑体 CN Regular" panose="020B0500000000000000" charset="-122"/>
                          <a:ea typeface="思源黑体 CN Regular" panose="020B0500000000000000" charset="-122"/>
                          <a:cs typeface="思源黑体 CN Regular" panose="020B0500000000000000" charset="-122"/>
                          <a:sym typeface="+mn-ea"/>
                        </a:rPr>
                        <a:t>  </a:t>
                      </a:r>
                      <a:r>
                        <a:rPr lang="en-US" altLang="zh-CN" sz="1000" dirty="0">
                          <a:solidFill>
                            <a:schemeClr val="tx1">
                              <a:lumMod val="75000"/>
                              <a:lumOff val="25000"/>
                            </a:schemeClr>
                          </a:solidFill>
                          <a:latin typeface="思源黑体 CN Regular" panose="020B0500000000000000" charset="-122"/>
                          <a:ea typeface="思源黑体 CN Regular" panose="020B0500000000000000" charset="-122"/>
                          <a:cs typeface="思源黑体 CN Regular" panose="020B0500000000000000" charset="-122"/>
                          <a:sym typeface="+mn-ea"/>
                        </a:rPr>
                        <a:t> EMH-2M-R is specially designed for residential, small-sized C&amp;I scenario with multiple device access. It supports diverse device types, such as module PV optimizers, inverters, </a:t>
                      </a:r>
                      <a:endParaRPr lang="en-US" altLang="zh-CN" sz="1000" dirty="0">
                        <a:solidFill>
                          <a:schemeClr val="tx1">
                            <a:lumMod val="75000"/>
                            <a:lumOff val="25000"/>
                          </a:schemeClr>
                        </a:solidFill>
                        <a:latin typeface="思源黑体 CN Regular" panose="020B0500000000000000" charset="-122"/>
                        <a:ea typeface="思源黑体 CN Regular" panose="020B0500000000000000" charset="-122"/>
                        <a:cs typeface="思源黑体 CN Regular" panose="020B0500000000000000" charset="-122"/>
                      </a:endParaRPr>
                    </a:p>
                    <a:p>
                      <a:pPr algn="just" rtl="0" eaLnBrk="0">
                        <a:lnSpc>
                          <a:spcPct val="150000"/>
                        </a:lnSpc>
                        <a:buClrTx/>
                        <a:buSzTx/>
                        <a:buNone/>
                      </a:pPr>
                      <a:r>
                        <a:rPr lang="en-US" altLang="zh-CN" sz="1000" dirty="0">
                          <a:solidFill>
                            <a:schemeClr val="tx1">
                              <a:lumMod val="75000"/>
                              <a:lumOff val="25000"/>
                            </a:schemeClr>
                          </a:solidFill>
                          <a:latin typeface="思源黑体 CN Regular" panose="020B0500000000000000" charset="-122"/>
                          <a:ea typeface="思源黑体 CN Regular" panose="020B0500000000000000" charset="-122"/>
                          <a:cs typeface="思源黑体 CN Regular" panose="020B0500000000000000" charset="-122"/>
                          <a:sym typeface="+mn-ea"/>
                        </a:rPr>
                        <a:t>batteries, meters, and  etc..</a:t>
                      </a:r>
                      <a:endParaRPr lang="en-US" altLang="zh-CN" sz="1000" dirty="0">
                        <a:solidFill>
                          <a:schemeClr val="tx1">
                            <a:lumMod val="75000"/>
                            <a:lumOff val="25000"/>
                          </a:schemeClr>
                        </a:solidFill>
                        <a:latin typeface="思源黑体 CN Regular" panose="020B0500000000000000" charset="-122"/>
                        <a:ea typeface="思源黑体 CN Regular" panose="020B0500000000000000" charset="-122"/>
                        <a:cs typeface="思源黑体 CN Regular" panose="020B0500000000000000" charset="-122"/>
                        <a:sym typeface="+mn-ea"/>
                      </a:endParaRPr>
                    </a:p>
                    <a:p>
                      <a:pPr algn="just" rtl="0" eaLnBrk="0">
                        <a:lnSpc>
                          <a:spcPct val="150000"/>
                        </a:lnSpc>
                        <a:buClrTx/>
                        <a:buSzTx/>
                        <a:buNone/>
                      </a:pPr>
                      <a:r>
                        <a:rPr lang="en-US" altLang="zh-CN" sz="1000" dirty="0">
                          <a:solidFill>
                            <a:schemeClr val="tx1">
                              <a:lumMod val="75000"/>
                              <a:lumOff val="25000"/>
                            </a:schemeClr>
                          </a:solidFill>
                          <a:latin typeface="思源黑体 CN Regular" panose="020B0500000000000000" charset="-122"/>
                          <a:ea typeface="思源黑体 CN Regular" panose="020B0500000000000000" charset="-122"/>
                          <a:cs typeface="思源黑体 CN Regular" panose="020B0500000000000000" charset="-122"/>
                          <a:sym typeface="+mn-ea"/>
                        </a:rPr>
                        <a:t>Meanwhile, it supports data transmission via Ethernet and WiFi. This helps users improve the efficiency of remote monitoring and management, facilitating multiple functionalities such as data collection and reporting, configuration deployment, firmware upgrade, and real-time control.</a:t>
                      </a:r>
                      <a:endParaRPr lang="zh-CN" altLang="en-US" sz="1000" dirty="0">
                        <a:solidFill>
                          <a:schemeClr val="tx1">
                            <a:lumMod val="75000"/>
                            <a:lumOff val="25000"/>
                          </a:schemeClr>
                        </a:solidFill>
                        <a:latin typeface="思源黑体 CN Regular" panose="020B0500000000000000" charset="-122"/>
                        <a:ea typeface="思源黑体 CN Regular" panose="020B0500000000000000" charset="-122"/>
                        <a:cs typeface="思源黑体 CN Regular" panose="020B0500000000000000" charset="-122"/>
                      </a:endParaRPr>
                    </a:p>
                  </a:txBody>
                  <a:tcPr marL="0" marR="0" marT="0" marB="0" vert="horz">
                    <a:lnL>
                      <a:noFill/>
                    </a:lnL>
                    <a:lnR>
                      <a:noFill/>
                    </a:lnR>
                    <a:lnT>
                      <a:noFill/>
                    </a:lnT>
                    <a:lnB>
                      <a:noFill/>
                    </a:lnB>
                    <a:lnTlToBr>
                      <a:noFill/>
                    </a:lnTlToBr>
                    <a:lnBlToTr>
                      <a:noFill/>
                    </a:lnBlToTr>
                  </a:tcPr>
                </a:tc>
              </a:tr>
            </a:tbl>
          </a:graphicData>
        </a:graphic>
      </p:graphicFrame>
      <p:sp>
        <p:nvSpPr>
          <p:cNvPr id="3" name="textbox 20"/>
          <p:cNvSpPr/>
          <p:nvPr/>
        </p:nvSpPr>
        <p:spPr>
          <a:xfrm>
            <a:off x="473710" y="4210685"/>
            <a:ext cx="2783840" cy="229870"/>
          </a:xfrm>
          <a:prstGeom prst="rect">
            <a:avLst/>
          </a:prstGeom>
        </p:spPr>
        <p:txBody>
          <a:bodyPr vert="horz" wrap="square" lIns="0" tIns="0" rIns="0" bIns="0"/>
          <a:p>
            <a:pPr algn="l" rtl="0" eaLnBrk="0">
              <a:lnSpc>
                <a:spcPct val="88000"/>
              </a:lnSpc>
            </a:pPr>
            <a:r>
              <a:rPr lang="en-US" altLang="zh-CN" sz="1400" b="1" kern="0" spc="70" dirty="0">
                <a:solidFill>
                  <a:srgbClr val="0070C0">
                    <a:alpha val="100000"/>
                  </a:srgbClr>
                </a:solidFill>
                <a:latin typeface="思源黑体 CN Medium" panose="020B0600000000000000" charset="-122"/>
                <a:ea typeface="思源黑体 CN Medium" panose="020B0600000000000000" charset="-122"/>
                <a:cs typeface="等线" panose="02010600030101010101" charset="-122"/>
                <a:sym typeface="+mn-ea"/>
              </a:rPr>
              <a:t>Applicable Scenarios</a:t>
            </a:r>
            <a:endParaRPr lang="zh-CN" sz="1400" b="1" kern="0" spc="70" dirty="0">
              <a:solidFill>
                <a:srgbClr val="0070C0">
                  <a:alpha val="100000"/>
                </a:srgbClr>
              </a:solidFill>
              <a:latin typeface="思源黑体 CN Medium" panose="020B0600000000000000" charset="-122"/>
              <a:ea typeface="思源黑体 CN Medium" panose="020B0600000000000000" charset="-122"/>
              <a:cs typeface="等线" panose="02010600030101010101" charset="-122"/>
            </a:endParaRPr>
          </a:p>
        </p:txBody>
      </p:sp>
      <p:graphicFrame>
        <p:nvGraphicFramePr>
          <p:cNvPr id="6" name="table 4"/>
          <p:cNvGraphicFramePr>
            <a:graphicFrameLocks noGrp="1"/>
          </p:cNvGraphicFramePr>
          <p:nvPr>
            <p:custDataLst>
              <p:tags r:id="rId2"/>
            </p:custDataLst>
          </p:nvPr>
        </p:nvGraphicFramePr>
        <p:xfrm>
          <a:off x="504825" y="4584065"/>
          <a:ext cx="6575425" cy="2047875"/>
        </p:xfrm>
        <a:graphic>
          <a:graphicData uri="http://schemas.openxmlformats.org/drawingml/2006/table">
            <a:tbl>
              <a:tblPr/>
              <a:tblGrid>
                <a:gridCol w="6575425"/>
              </a:tblGrid>
              <a:tr h="2047875">
                <a:tc>
                  <a:txBody>
                    <a:bodyPr/>
                    <a:p>
                      <a:pPr indent="0" algn="l" rtl="0" eaLnBrk="0" fontAlgn="auto">
                        <a:lnSpc>
                          <a:spcPct val="150000"/>
                        </a:lnSpc>
                        <a:spcBef>
                          <a:spcPts val="600"/>
                        </a:spcBef>
                        <a:buClrTx/>
                        <a:buSzTx/>
                        <a:buFont typeface="Wingdings" panose="05000000000000000000" charset="0"/>
                        <a:buNone/>
                      </a:pPr>
                      <a:r>
                        <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rPr>
                        <a:t>Suitable for </a:t>
                      </a:r>
                      <a:r>
                        <a:rPr lang="en-US" altLang="zh-CN" sz="1000" dirty="0">
                          <a:solidFill>
                            <a:schemeClr val="tx1">
                              <a:lumMod val="75000"/>
                              <a:lumOff val="25000"/>
                            </a:schemeClr>
                          </a:solidFill>
                          <a:latin typeface="思源黑体 CN Regular" panose="020B0500000000000000" charset="-122"/>
                          <a:ea typeface="思源黑体 CN Regular" panose="020B0500000000000000" charset="-122"/>
                          <a:cs typeface="思源黑体 CN Regular" panose="020B0500000000000000" charset="-122"/>
                          <a:sym typeface="+mn-ea"/>
                        </a:rPr>
                        <a:t>residential, small-sized C&amp;I scenario with multiple device access</a:t>
                      </a:r>
                      <a:endPar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endParaRPr>
                    </a:p>
                    <a:p>
                      <a:pPr indent="-171450" algn="l" rtl="0" eaLnBrk="0" fontAlgn="auto">
                        <a:lnSpc>
                          <a:spcPct val="150000"/>
                        </a:lnSpc>
                        <a:spcBef>
                          <a:spcPts val="600"/>
                        </a:spcBef>
                        <a:buClrTx/>
                        <a:buSzTx/>
                        <a:buFont typeface="Wingdings" panose="05000000000000000000" charset="0"/>
                        <a:buChar char="l"/>
                      </a:pPr>
                      <a:r>
                        <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rPr>
                        <a:t>Real-time monitoring and management of new energy equipment</a:t>
                      </a:r>
                      <a:endPar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endParaRPr>
                    </a:p>
                    <a:p>
                      <a:pPr indent="-171450" algn="l" rtl="0" eaLnBrk="0" fontAlgn="auto">
                        <a:lnSpc>
                          <a:spcPct val="150000"/>
                        </a:lnSpc>
                        <a:spcBef>
                          <a:spcPts val="600"/>
                        </a:spcBef>
                        <a:buClrTx/>
                        <a:buSzTx/>
                        <a:buFont typeface="Wingdings" panose="05000000000000000000" charset="0"/>
                        <a:buChar char="l"/>
                      </a:pPr>
                      <a:r>
                        <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rPr>
                        <a:t>Remote upgrade of equipment</a:t>
                      </a:r>
                      <a:endPar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endParaRPr>
                    </a:p>
                    <a:p>
                      <a:pPr indent="-171450" algn="l" rtl="0" eaLnBrk="0" fontAlgn="auto">
                        <a:lnSpc>
                          <a:spcPct val="150000"/>
                        </a:lnSpc>
                        <a:spcBef>
                          <a:spcPts val="600"/>
                        </a:spcBef>
                        <a:buClrTx/>
                        <a:buSzTx/>
                        <a:buFont typeface="Wingdings" panose="05000000000000000000" charset="0"/>
                        <a:buChar char="l"/>
                      </a:pPr>
                      <a:r>
                        <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rPr>
                        <a:t>Analyze and optimize the consumption and power generation data to achieve refined operation and maintenance(O&amp;M)</a:t>
                      </a:r>
                      <a:endPar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endParaRPr>
                    </a:p>
                    <a:p>
                      <a:pPr indent="-171450" algn="l" rtl="0" eaLnBrk="0" fontAlgn="auto">
                        <a:lnSpc>
                          <a:spcPct val="150000"/>
                        </a:lnSpc>
                        <a:spcBef>
                          <a:spcPts val="600"/>
                        </a:spcBef>
                        <a:buClrTx/>
                        <a:buSzTx/>
                        <a:buFont typeface="Wingdings" panose="05000000000000000000" charset="0"/>
                        <a:buChar char="l"/>
                      </a:pPr>
                      <a:r>
                        <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rPr>
                        <a:t>Centralize the management of multiple equipments to realize quick fault location and reduce O&amp;M losses.</a:t>
                      </a:r>
                      <a:endParaRPr lang="zh-CN" altLang="en-US"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endParaRPr>
                    </a:p>
                  </a:txBody>
                  <a:tcPr marL="0" marR="0" marT="0" marB="0" vert="horz">
                    <a:lnL>
                      <a:noFill/>
                    </a:lnL>
                    <a:lnR>
                      <a:noFill/>
                    </a:lnR>
                    <a:lnT>
                      <a:noFill/>
                    </a:lnT>
                    <a:lnB>
                      <a:noFill/>
                    </a:lnB>
                    <a:lnTlToBr>
                      <a:noFill/>
                    </a:lnTlToBr>
                    <a:lnBlToTr>
                      <a:noFill/>
                    </a:lnBlToTr>
                  </a:tcPr>
                </a:tc>
              </a:tr>
            </a:tbl>
          </a:graphicData>
        </a:graphic>
      </p:graphicFrame>
      <p:sp>
        <p:nvSpPr>
          <p:cNvPr id="5" name="textbox 18"/>
          <p:cNvSpPr/>
          <p:nvPr/>
        </p:nvSpPr>
        <p:spPr>
          <a:xfrm>
            <a:off x="473710" y="911225"/>
            <a:ext cx="4420553" cy="294005"/>
          </a:xfrm>
          <a:prstGeom prst="rect">
            <a:avLst/>
          </a:prstGeom>
        </p:spPr>
        <p:txBody>
          <a:bodyPr vert="horz" wrap="square" lIns="0" tIns="0" rIns="0" bIns="0"/>
          <a:p>
            <a:pPr algn="l">
              <a:buNone/>
            </a:pPr>
            <a:r>
              <a:rPr lang="en-US" altLang="zh-CN" sz="2800" dirty="0">
                <a:solidFill>
                  <a:schemeClr val="bg1"/>
                </a:solidFill>
                <a:latin typeface="Arial" panose="020B0604020202020204" pitchFamily="34" charset="0"/>
                <a:ea typeface="思源黑体 CN Regular" panose="020B0500000000000000" charset="-122"/>
                <a:cs typeface="Arial" panose="020B0604020202020204" pitchFamily="34" charset="0"/>
                <a:sym typeface="+mn-ea"/>
              </a:rPr>
              <a:t>EMH-2M</a:t>
            </a:r>
            <a:r>
              <a:rPr lang="zh-CN" altLang="en-US" sz="2800" dirty="0">
                <a:solidFill>
                  <a:schemeClr val="bg1"/>
                </a:solidFill>
                <a:latin typeface="Arial" panose="020B0604020202020204" pitchFamily="34" charset="0"/>
                <a:ea typeface="思源黑体 CN Regular" panose="020B0500000000000000" charset="-122"/>
                <a:cs typeface="Arial" panose="020B0604020202020204" pitchFamily="34" charset="0"/>
                <a:sym typeface="+mn-ea"/>
              </a:rPr>
              <a:t>-</a:t>
            </a:r>
            <a:r>
              <a:rPr lang="en-US" altLang="zh-CN" sz="2800" dirty="0">
                <a:solidFill>
                  <a:schemeClr val="bg1"/>
                </a:solidFill>
                <a:latin typeface="Arial" panose="020B0604020202020204" pitchFamily="34" charset="0"/>
                <a:ea typeface="思源黑体 CN Regular" panose="020B0500000000000000" charset="-122"/>
                <a:cs typeface="Arial" panose="020B0604020202020204" pitchFamily="34" charset="0"/>
                <a:sym typeface="+mn-ea"/>
              </a:rPr>
              <a:t>R</a:t>
            </a:r>
            <a:endParaRPr lang="en-US" altLang="zh-CN" sz="2800" dirty="0">
              <a:solidFill>
                <a:schemeClr val="bg1"/>
              </a:solidFill>
              <a:latin typeface="Arial" panose="020B0604020202020204" pitchFamily="34" charset="0"/>
              <a:ea typeface="思源黑体 CN Regular" panose="020B0500000000000000" charset="-122"/>
              <a:cs typeface="Arial" panose="020B0604020202020204" pitchFamily="34" charset="0"/>
              <a:sym typeface="+mn-ea"/>
            </a:endParaRPr>
          </a:p>
          <a:p>
            <a:pPr algn="l">
              <a:buNone/>
            </a:pPr>
            <a:r>
              <a:rPr lang="en-US" altLang="zh-CN" sz="1600" kern="0" spc="80" dirty="0">
                <a:solidFill>
                  <a:schemeClr val="bg1"/>
                </a:solidFill>
                <a:latin typeface="Arial" panose="020B0604020202020204" pitchFamily="34" charset="0"/>
                <a:ea typeface="思源黑体 CN Regular" panose="020B0500000000000000" charset="-122"/>
                <a:cs typeface="Arial" panose="020B0604020202020204" pitchFamily="34" charset="0"/>
                <a:sym typeface="+mn-ea"/>
              </a:rPr>
              <a:t>Smart Gateway</a:t>
            </a:r>
            <a:endParaRPr lang="en-US" altLang="zh-CN" sz="1600" kern="0" spc="80" dirty="0">
              <a:solidFill>
                <a:schemeClr val="bg1"/>
              </a:solidFill>
              <a:latin typeface="Arial" panose="020B0604020202020204" pitchFamily="34" charset="0"/>
              <a:ea typeface="思源黑体 CN Regular" panose="020B0500000000000000" charset="-122"/>
              <a:cs typeface="Arial" panose="020B0604020202020204" pitchFamily="34" charset="0"/>
              <a:sym typeface="+mn-ea"/>
            </a:endParaRPr>
          </a:p>
          <a:p>
            <a:pPr algn="l">
              <a:buNone/>
            </a:pPr>
            <a:endParaRPr lang="zh-CN" altLang="en-US" sz="1600" kern="0" spc="80" dirty="0">
              <a:solidFill>
                <a:schemeClr val="bg1"/>
              </a:solidFill>
              <a:latin typeface="Arial" panose="020B0604020202020204" pitchFamily="34" charset="0"/>
              <a:ea typeface="思源黑体 CN Regular" panose="020B0500000000000000" charset="-122"/>
              <a:cs typeface="Arial" panose="020B0604020202020204" pitchFamily="34" charset="0"/>
              <a:sym typeface="+mn-ea"/>
            </a:endParaRPr>
          </a:p>
        </p:txBody>
      </p:sp>
      <p:sp>
        <p:nvSpPr>
          <p:cNvPr id="17" name="文本框 16"/>
          <p:cNvSpPr txBox="1"/>
          <p:nvPr>
            <p:custDataLst>
              <p:tags r:id="rId3"/>
            </p:custDataLst>
          </p:nvPr>
        </p:nvSpPr>
        <p:spPr>
          <a:xfrm>
            <a:off x="473710" y="7065010"/>
            <a:ext cx="6248400" cy="2686685"/>
          </a:xfrm>
          <a:prstGeom prst="rect">
            <a:avLst/>
          </a:prstGeom>
          <a:noFill/>
        </p:spPr>
        <p:txBody>
          <a:bodyPr wrap="square" rtlCol="0">
            <a:noAutofit/>
          </a:bodyPr>
          <a:p>
            <a:pPr indent="-171450" algn="l" rtl="0" eaLnBrk="0" fontAlgn="auto">
              <a:lnSpc>
                <a:spcPct val="150000"/>
              </a:lnSpc>
              <a:spcBef>
                <a:spcPts val="600"/>
              </a:spcBef>
              <a:buClrTx/>
              <a:buSzTx/>
              <a:buFont typeface="Wingdings" panose="05000000000000000000" charset="0"/>
              <a:buChar char="l"/>
            </a:pPr>
            <a:r>
              <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rPr>
              <a:t>Supports Bluetooth network distribution, with a fast and high success rate</a:t>
            </a:r>
            <a:endPar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endParaRPr>
          </a:p>
          <a:p>
            <a:pPr indent="-171450" algn="l" rtl="0" eaLnBrk="0" fontAlgn="auto">
              <a:lnSpc>
                <a:spcPct val="150000"/>
              </a:lnSpc>
              <a:spcBef>
                <a:spcPts val="600"/>
              </a:spcBef>
              <a:buClrTx/>
              <a:buSzTx/>
              <a:buFont typeface="Wingdings" panose="05000000000000000000" charset="0"/>
              <a:buChar char="l"/>
            </a:pPr>
            <a:r>
              <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rPr>
              <a:t>Built-in edge-side twin model for fast customization and adaptation</a:t>
            </a:r>
            <a:endParaRPr lang="en-US" altLang="zh-CN" sz="1000" kern="0" spc="-10" dirty="0">
              <a:solidFill>
                <a:schemeClr val="tx1">
                  <a:lumMod val="85000"/>
                  <a:lumOff val="15000"/>
                  <a:alpha val="100000"/>
                </a:schemeClr>
              </a:solidFill>
              <a:highlight>
                <a:srgbClr val="FFFF00"/>
              </a:highlight>
              <a:latin typeface="思源黑体 CN Regular" panose="020B0500000000000000" charset="-122"/>
              <a:ea typeface="思源黑体 CN Regular" panose="020B0500000000000000" charset="-122"/>
              <a:cs typeface="思源黑体 CN Regular" panose="020B0500000000000000" charset="-122"/>
              <a:sym typeface="+mn-ea"/>
            </a:endParaRPr>
          </a:p>
          <a:p>
            <a:pPr indent="-171450" algn="l" rtl="0" eaLnBrk="0" fontAlgn="auto">
              <a:lnSpc>
                <a:spcPct val="150000"/>
              </a:lnSpc>
              <a:spcBef>
                <a:spcPts val="600"/>
              </a:spcBef>
              <a:buClrTx/>
              <a:buSzTx/>
              <a:buFont typeface="Wingdings" panose="05000000000000000000" charset="0"/>
              <a:buChar char="l"/>
            </a:pPr>
            <a:r>
              <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rPr>
              <a:t>Supports access to inverters, batteries, meters, optimizers and other new energy devices.</a:t>
            </a:r>
            <a:endPar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endParaRPr>
          </a:p>
          <a:p>
            <a:pPr indent="-171450" algn="l" rtl="0" eaLnBrk="0" fontAlgn="auto">
              <a:lnSpc>
                <a:spcPct val="150000"/>
              </a:lnSpc>
              <a:spcBef>
                <a:spcPts val="600"/>
              </a:spcBef>
              <a:buClrTx/>
              <a:buSzTx/>
              <a:buFont typeface="Wingdings" panose="05000000000000000000" charset="0"/>
              <a:buChar char="l"/>
            </a:pPr>
            <a:r>
              <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rPr>
              <a:t>Support Ethernet, WiFi and other communication methods to upload data to the cloud platform.</a:t>
            </a:r>
            <a:endPar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endParaRPr>
          </a:p>
          <a:p>
            <a:pPr indent="-171450" algn="l" rtl="0" eaLnBrk="0" fontAlgn="auto">
              <a:lnSpc>
                <a:spcPct val="150000"/>
              </a:lnSpc>
              <a:spcBef>
                <a:spcPts val="600"/>
              </a:spcBef>
              <a:buClrTx/>
              <a:buSzTx/>
              <a:buFont typeface="Wingdings" panose="05000000000000000000" charset="0"/>
              <a:buChar char="l"/>
            </a:pPr>
            <a:r>
              <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rPr>
              <a:t>Extends the monitoring range of devices through LoRa to ensure the stability and reliability of data transmission.</a:t>
            </a:r>
            <a:endPar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endParaRPr>
          </a:p>
          <a:p>
            <a:pPr indent="-171450" algn="l" rtl="0" eaLnBrk="0" fontAlgn="auto">
              <a:lnSpc>
                <a:spcPct val="150000"/>
              </a:lnSpc>
              <a:spcBef>
                <a:spcPts val="600"/>
              </a:spcBef>
              <a:buClrTx/>
              <a:buSzTx/>
              <a:buFont typeface="Wingdings" panose="05000000000000000000" charset="0"/>
              <a:buChar char="l"/>
            </a:pPr>
            <a:r>
              <a:rPr lang="en-US" altLang="zh-CN"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rPr>
              <a:t>Complies with EN 18031 IoT network security standard</a:t>
            </a:r>
            <a:endParaRPr lang="zh-CN" altLang="en-US"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endParaRPr>
          </a:p>
          <a:p>
            <a:pPr indent="0" algn="l" rtl="0" eaLnBrk="0" fontAlgn="auto">
              <a:lnSpc>
                <a:spcPct val="150000"/>
              </a:lnSpc>
              <a:spcBef>
                <a:spcPts val="600"/>
              </a:spcBef>
              <a:buClrTx/>
              <a:buSzTx/>
              <a:buFont typeface="Wingdings" panose="05000000000000000000" charset="0"/>
              <a:buNone/>
            </a:pPr>
            <a:endParaRPr lang="zh-CN" altLang="en-US" sz="1000" kern="0" spc="-10" dirty="0">
              <a:solidFill>
                <a:schemeClr val="tx1">
                  <a:lumMod val="85000"/>
                  <a:lumOff val="15000"/>
                  <a:alpha val="100000"/>
                </a:schemeClr>
              </a:solidFill>
              <a:latin typeface="思源黑体 CN Regular" panose="020B0500000000000000" charset="-122"/>
              <a:ea typeface="思源黑体 CN Regular" panose="020B0500000000000000" charset="-122"/>
              <a:cs typeface="思源黑体 CN Regular" panose="020B0500000000000000" charset="-122"/>
              <a:sym typeface="+mn-ea"/>
            </a:endParaRPr>
          </a:p>
        </p:txBody>
      </p:sp>
      <p:pic>
        <p:nvPicPr>
          <p:cNvPr id="8" name="图片 7"/>
          <p:cNvPicPr>
            <a:picLocks noChangeAspect="1"/>
          </p:cNvPicPr>
          <p:nvPr/>
        </p:nvPicPr>
        <p:blipFill>
          <a:blip r:embed="rId4"/>
          <a:stretch>
            <a:fillRect/>
          </a:stretch>
        </p:blipFill>
        <p:spPr>
          <a:xfrm>
            <a:off x="5327015" y="751205"/>
            <a:ext cx="1555115" cy="195834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3" name="矩形 52"/>
          <p:cNvSpPr/>
          <p:nvPr>
            <p:custDataLst>
              <p:tags r:id="rId1"/>
            </p:custDataLst>
          </p:nvPr>
        </p:nvSpPr>
        <p:spPr>
          <a:xfrm>
            <a:off x="0" y="10283190"/>
            <a:ext cx="7559040" cy="4102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1" name="文本框 50"/>
          <p:cNvSpPr txBox="1"/>
          <p:nvPr/>
        </p:nvSpPr>
        <p:spPr>
          <a:xfrm>
            <a:off x="151765" y="10298430"/>
            <a:ext cx="7240270" cy="337185"/>
          </a:xfrm>
          <a:prstGeom prst="rect">
            <a:avLst/>
          </a:prstGeom>
          <a:noFill/>
        </p:spPr>
        <p:txBody>
          <a:bodyPr wrap="square" rtlCol="0">
            <a:spAutoFit/>
          </a:bodyPr>
          <a:p>
            <a:pPr indent="0" fontAlgn="auto">
              <a:spcBef>
                <a:spcPts val="1200"/>
              </a:spcBef>
            </a:pPr>
            <a:r>
              <a:rPr lang="en-US" altLang="zh-CN" sz="1600">
                <a:solidFill>
                  <a:schemeClr val="bg1"/>
                </a:solidFill>
                <a:latin typeface="思源黑体 CN Regular" panose="020B0500000000000000" charset="-122"/>
                <a:ea typeface="思源黑体 CN Regular" panose="020B0500000000000000" charset="-122"/>
                <a:cs typeface="思源黑体 CN Regular" panose="020B0500000000000000" charset="-122"/>
                <a:sym typeface="+mn-ea"/>
              </a:rPr>
              <a:t>www.</a:t>
            </a:r>
            <a:r>
              <a:rPr lang="zh-CN" altLang="en-US" sz="1600">
                <a:solidFill>
                  <a:schemeClr val="bg1"/>
                </a:solidFill>
                <a:latin typeface="思源黑体 CN Regular" panose="020B0500000000000000" charset="-122"/>
                <a:ea typeface="思源黑体 CN Regular" panose="020B0500000000000000" charset="-122"/>
                <a:cs typeface="思源黑体 CN Regular" panose="020B0500000000000000" charset="-122"/>
                <a:sym typeface="+mn-ea"/>
              </a:rPr>
              <a:t>solarman</a:t>
            </a:r>
            <a:r>
              <a:rPr lang="en-US" altLang="zh-CN" sz="1600">
                <a:solidFill>
                  <a:schemeClr val="bg1"/>
                </a:solidFill>
                <a:latin typeface="思源黑体 CN Regular" panose="020B0500000000000000" charset="-122"/>
                <a:ea typeface="思源黑体 CN Regular" panose="020B0500000000000000" charset="-122"/>
                <a:cs typeface="思源黑体 CN Regular" panose="020B0500000000000000" charset="-122"/>
                <a:sym typeface="+mn-ea"/>
              </a:rPr>
              <a:t>pv</a:t>
            </a:r>
            <a:r>
              <a:rPr lang="zh-CN" altLang="en-US" sz="1600">
                <a:solidFill>
                  <a:schemeClr val="bg1"/>
                </a:solidFill>
                <a:latin typeface="思源黑体 CN Regular" panose="020B0500000000000000" charset="-122"/>
                <a:ea typeface="思源黑体 CN Regular" panose="020B0500000000000000" charset="-122"/>
                <a:cs typeface="思源黑体 CN Regular" panose="020B0500000000000000" charset="-122"/>
                <a:sym typeface="+mn-ea"/>
              </a:rPr>
              <a:t>.c</a:t>
            </a:r>
            <a:r>
              <a:rPr lang="en-US" altLang="zh-CN" sz="1600">
                <a:solidFill>
                  <a:schemeClr val="bg1"/>
                </a:solidFill>
                <a:latin typeface="思源黑体 CN Regular" panose="020B0500000000000000" charset="-122"/>
                <a:ea typeface="思源黑体 CN Regular" panose="020B0500000000000000" charset="-122"/>
                <a:cs typeface="思源黑体 CN Regular" panose="020B0500000000000000" charset="-122"/>
                <a:sym typeface="+mn-ea"/>
              </a:rPr>
              <a:t>om    </a:t>
            </a:r>
            <a:r>
              <a:rPr lang="en-US" altLang="zh-CN" sz="1600">
                <a:solidFill>
                  <a:schemeClr val="bg1"/>
                </a:solidFill>
                <a:latin typeface="思源黑体 CN Regular" panose="020B0500000000000000" charset="-122"/>
                <a:ea typeface="思源黑体 CN Regular" panose="020B0500000000000000" charset="-122"/>
                <a:cs typeface="思源黑体 CN Regular" panose="020B0500000000000000" charset="-122"/>
                <a:sym typeface="+mn-ea"/>
              </a:rPr>
              <a:t>|   </a:t>
            </a:r>
            <a:r>
              <a:rPr lang="en-US" altLang="zh-CN" sz="1600">
                <a:solidFill>
                  <a:schemeClr val="bg1"/>
                </a:solidFill>
                <a:latin typeface="思源黑体 CN Regular" panose="020B0500000000000000" charset="-122"/>
                <a:ea typeface="思源黑体 CN Regular" panose="020B0500000000000000" charset="-122"/>
                <a:cs typeface="思源黑体 CN Regular" panose="020B0500000000000000" charset="-122"/>
                <a:sym typeface="+mn-ea"/>
              </a:rPr>
              <a:t> </a:t>
            </a:r>
            <a:r>
              <a:rPr lang="zh-CN" altLang="en-US" sz="1600">
                <a:solidFill>
                  <a:schemeClr val="bg1"/>
                </a:solidFill>
                <a:latin typeface="思源黑体 CN Regular" panose="020B0500000000000000" charset="-122"/>
                <a:ea typeface="思源黑体 CN Regular" panose="020B0500000000000000" charset="-122"/>
                <a:cs typeface="思源黑体 CN Regular" panose="020B0500000000000000" charset="-122"/>
                <a:sym typeface="+mn-ea"/>
              </a:rPr>
              <a:t>info@solarmanpv.com</a:t>
            </a:r>
            <a:r>
              <a:rPr lang="en-US" altLang="zh-CN" sz="1600">
                <a:solidFill>
                  <a:schemeClr val="bg1"/>
                </a:solidFill>
                <a:latin typeface="思源黑体 CN Regular" panose="020B0500000000000000" charset="-122"/>
                <a:ea typeface="思源黑体 CN Regular" panose="020B0500000000000000" charset="-122"/>
                <a:cs typeface="思源黑体 CN Regular" panose="020B0500000000000000" charset="-122"/>
                <a:sym typeface="+mn-ea"/>
              </a:rPr>
              <a:t> </a:t>
            </a:r>
            <a:r>
              <a:rPr lang="en-US" altLang="zh-CN" sz="1600">
                <a:solidFill>
                  <a:schemeClr val="bg1"/>
                </a:solidFill>
                <a:latin typeface="思源黑体 CN Regular" panose="020B0500000000000000" charset="-122"/>
                <a:ea typeface="思源黑体 CN Regular" panose="020B0500000000000000" charset="-122"/>
                <a:cs typeface="思源黑体 CN Regular" panose="020B0500000000000000" charset="-122"/>
                <a:sym typeface="+mn-ea"/>
              </a:rPr>
              <a:t>|    +86 153-1222-5591</a:t>
            </a:r>
            <a:endParaRPr lang="zh-CN" altLang="en-US" sz="1600">
              <a:solidFill>
                <a:schemeClr val="bg1"/>
              </a:solidFill>
              <a:latin typeface="思源黑体 CN Regular" panose="020B0500000000000000" charset="-122"/>
              <a:ea typeface="思源黑体 CN Regular" panose="020B0500000000000000" charset="-122"/>
              <a:cs typeface="思源黑体 CN Regular" panose="020B0500000000000000" charset="-122"/>
            </a:endParaRPr>
          </a:p>
        </p:txBody>
      </p:sp>
      <p:graphicFrame>
        <p:nvGraphicFramePr>
          <p:cNvPr id="2" name="表格 1"/>
          <p:cNvGraphicFramePr/>
          <p:nvPr>
            <p:custDataLst>
              <p:tags r:id="rId2"/>
            </p:custDataLst>
          </p:nvPr>
        </p:nvGraphicFramePr>
        <p:xfrm>
          <a:off x="450850" y="954405"/>
          <a:ext cx="4375785" cy="1699260"/>
        </p:xfrm>
        <a:graphic>
          <a:graphicData uri="http://schemas.openxmlformats.org/drawingml/2006/table">
            <a:tbl>
              <a:tblPr firstRow="1" bandRow="1">
                <a:tableStyleId>{5C22544A-7EE6-4342-B048-85BDC9FD1C3A}</a:tableStyleId>
              </a:tblPr>
              <a:tblGrid>
                <a:gridCol w="1458595"/>
                <a:gridCol w="2917190"/>
              </a:tblGrid>
              <a:tr h="212400">
                <a:tc>
                  <a:txBody>
                    <a:bodyPr/>
                    <a:p>
                      <a:pPr algn="ctr">
                        <a:buClrTx/>
                        <a:buSzTx/>
                        <a:buFontTx/>
                        <a:buNone/>
                      </a:pPr>
                      <a:r>
                        <a:rPr lang="zh-CN" altLang="en-US" sz="900" b="0" dirty="0">
                          <a:ln>
                            <a:noFill/>
                          </a:ln>
                          <a:solidFill>
                            <a:schemeClr val="tx1">
                              <a:lumMod val="95000"/>
                              <a:lumOff val="5000"/>
                            </a:schemeClr>
                          </a:solidFill>
                          <a:latin typeface="思源黑体 CN Regular" panose="020B0500000000000000" charset="-122"/>
                          <a:ea typeface="思源黑体 CN Regular" panose="020B0500000000000000" charset="-122"/>
                          <a:sym typeface="+mn-ea"/>
                        </a:rPr>
                        <a:t>LoRa</a:t>
                      </a:r>
                      <a:r>
                        <a:rPr lang="en-US" altLang="zh-CN" sz="900" b="0" dirty="0">
                          <a:ln>
                            <a:noFill/>
                          </a:ln>
                          <a:solidFill>
                            <a:schemeClr val="tx1">
                              <a:lumMod val="95000"/>
                              <a:lumOff val="5000"/>
                            </a:schemeClr>
                          </a:solidFill>
                          <a:latin typeface="思源黑体 CN Regular" panose="020B0500000000000000" charset="-122"/>
                          <a:ea typeface="思源黑体 CN Regular" panose="020B0500000000000000" charset="-122"/>
                          <a:sym typeface="+mn-ea"/>
                        </a:rPr>
                        <a:t> Operating Frequency</a:t>
                      </a:r>
                      <a:endParaRPr lang="zh-CN" altLang="en-US" sz="900" b="0" dirty="0">
                        <a:ln>
                          <a:noFill/>
                        </a:ln>
                        <a:solidFill>
                          <a:schemeClr val="tx1">
                            <a:lumMod val="95000"/>
                            <a:lumOff val="5000"/>
                          </a:schemeClr>
                        </a:solidFill>
                        <a:latin typeface="思源黑体 CN Regular" panose="020B0500000000000000" charset="-122"/>
                        <a:ea typeface="思源黑体 CN Regular" panose="020B0500000000000000" charset="-122"/>
                        <a:sym typeface="+mn-ea"/>
                      </a:endParaRPr>
                    </a:p>
                  </a:txBody>
                  <a:tcPr marL="0" marR="0" marT="0" marB="0" anchor="ctr" anchorCtr="0">
                    <a:solidFill>
                      <a:srgbClr val="CCDEF0"/>
                    </a:solidFill>
                  </a:tcPr>
                </a:tc>
                <a:tc>
                  <a:txBody>
                    <a:bodyPr/>
                    <a:p>
                      <a:pPr algn="ctr">
                        <a:buClrTx/>
                        <a:buSzTx/>
                        <a:buFontTx/>
                        <a:buNone/>
                      </a:pPr>
                      <a:r>
                        <a:rPr lang="zh-CN" altLang="en-US" sz="900" b="0" dirty="0">
                          <a:ln>
                            <a:noFill/>
                          </a:ln>
                          <a:solidFill>
                            <a:schemeClr val="tx1">
                              <a:lumMod val="95000"/>
                              <a:lumOff val="5000"/>
                            </a:schemeClr>
                          </a:solidFill>
                          <a:latin typeface="思源黑体 CN Regular" panose="020B0500000000000000" charset="-122"/>
                          <a:ea typeface="思源黑体 CN Regular" panose="020B0500000000000000" charset="-122"/>
                          <a:sym typeface="+mn-ea"/>
                        </a:rPr>
                        <a:t>868MHz</a:t>
                      </a:r>
                      <a:endParaRPr lang="zh-CN" altLang="en-US" sz="900" b="0" dirty="0">
                        <a:ln>
                          <a:noFill/>
                        </a:ln>
                        <a:solidFill>
                          <a:schemeClr val="tx1">
                            <a:lumMod val="95000"/>
                            <a:lumOff val="5000"/>
                          </a:schemeClr>
                        </a:solidFill>
                        <a:latin typeface="思源黑体 CN Regular" panose="020B0500000000000000" charset="-122"/>
                        <a:ea typeface="思源黑体 CN Regular" panose="020B0500000000000000" charset="-122"/>
                        <a:sym typeface="+mn-ea"/>
                      </a:endParaRPr>
                    </a:p>
                  </a:txBody>
                  <a:tcPr marL="0" marR="0" marT="0" marB="0" anchor="ctr">
                    <a:solidFill>
                      <a:srgbClr val="CCDEF0"/>
                    </a:solidFill>
                  </a:tcPr>
                </a:tc>
              </a:tr>
              <a:tr h="212400">
                <a:tc>
                  <a:txBody>
                    <a:bodyPr/>
                    <a:p>
                      <a:pPr algn="ctr">
                        <a:buClrTx/>
                        <a:buSzTx/>
                        <a:buFontTx/>
                        <a:buNone/>
                      </a:pPr>
                      <a:r>
                        <a:rPr lang="en-US" altLang="zh-CN"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rPr>
                        <a:t>Ethernet</a:t>
                      </a:r>
                      <a:endParaRPr lang="zh-CN" altLang="en-US" sz="900" dirty="0">
                        <a:ln>
                          <a:noFill/>
                        </a:ln>
                        <a:solidFill>
                          <a:schemeClr val="tx1">
                            <a:lumMod val="95000"/>
                            <a:lumOff val="5000"/>
                          </a:schemeClr>
                        </a:solidFill>
                        <a:latin typeface="思源黑体 CN Regular" panose="020B0500000000000000" charset="-122"/>
                        <a:ea typeface="思源黑体 CN Regular" panose="020B0500000000000000" charset="-122"/>
                      </a:endParaRPr>
                    </a:p>
                  </a:txBody>
                  <a:tcPr marL="0" marR="0" marT="0" marB="0" anchor="ctr" anchorCtr="0">
                    <a:solidFill>
                      <a:schemeClr val="bg1"/>
                    </a:solidFill>
                  </a:tcPr>
                </a:tc>
                <a:tc>
                  <a:txBody>
                    <a:bodyPr/>
                    <a:p>
                      <a:pPr algn="ctr">
                        <a:buClrTx/>
                        <a:buSzTx/>
                        <a:buFontTx/>
                        <a:buNone/>
                      </a:pPr>
                      <a:r>
                        <a:rPr lang="zh-CN" altLang="en-US"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rPr>
                        <a:t>1</a:t>
                      </a:r>
                      <a:r>
                        <a:rPr lang="en-US" altLang="zh-CN"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rPr>
                        <a:t> channel </a:t>
                      </a:r>
                      <a:r>
                        <a:rPr lang="zh-CN" altLang="en-US"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rPr>
                        <a:t>10/100M</a:t>
                      </a:r>
                      <a:r>
                        <a:rPr lang="en-US" altLang="zh-CN"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rPr>
                        <a:t> adaptative</a:t>
                      </a:r>
                      <a:endParaRPr lang="zh-CN" altLang="en-US"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endParaRPr>
                    </a:p>
                  </a:txBody>
                  <a:tcPr marL="0" marR="0" marT="0" marB="0" anchor="ctr">
                    <a:solidFill>
                      <a:schemeClr val="bg1"/>
                    </a:solidFill>
                  </a:tcPr>
                </a:tc>
              </a:tr>
              <a:tr h="212400">
                <a:tc>
                  <a:txBody>
                    <a:bodyPr/>
                    <a:p>
                      <a:pPr algn="ctr">
                        <a:buClrTx/>
                        <a:buSzTx/>
                        <a:buFontTx/>
                        <a:buNone/>
                      </a:pPr>
                      <a:r>
                        <a:rPr lang="en-US" altLang="zh-CN"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rPr>
                        <a:t>WiFi Specification</a:t>
                      </a:r>
                      <a:endParaRPr lang="zh-CN" altLang="en-US" sz="900" dirty="0">
                        <a:ln>
                          <a:noFill/>
                        </a:ln>
                        <a:solidFill>
                          <a:schemeClr val="tx1">
                            <a:lumMod val="95000"/>
                            <a:lumOff val="5000"/>
                          </a:schemeClr>
                        </a:solidFill>
                        <a:latin typeface="思源黑体 CN Regular" panose="020B0500000000000000" charset="-122"/>
                        <a:ea typeface="思源黑体 CN Regular" panose="020B0500000000000000" charset="-122"/>
                      </a:endParaRPr>
                    </a:p>
                  </a:txBody>
                  <a:tcPr marL="0" marR="0" marT="0" marB="0" anchor="ctr" anchorCtr="0">
                    <a:solidFill>
                      <a:srgbClr val="CCDEF0"/>
                    </a:solidFill>
                  </a:tcPr>
                </a:tc>
                <a:tc>
                  <a:txBody>
                    <a:bodyPr/>
                    <a:p>
                      <a:pPr algn="ctr">
                        <a:buClrTx/>
                        <a:buSzTx/>
                        <a:buFontTx/>
                        <a:buNone/>
                      </a:pPr>
                      <a:r>
                        <a:rPr lang="zh-CN" altLang="en-US"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rPr>
                        <a:t>WiFi 6（IEEE802.11b/g/n/ax）</a:t>
                      </a:r>
                      <a:endParaRPr lang="zh-CN" altLang="en-US"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endParaRPr>
                    </a:p>
                  </a:txBody>
                  <a:tcPr marL="0" marR="0" marT="0" marB="0" anchor="ctr">
                    <a:solidFill>
                      <a:srgbClr val="CCDEF0"/>
                    </a:solidFill>
                  </a:tcPr>
                </a:tc>
              </a:tr>
              <a:tr h="212400">
                <a:tc>
                  <a:txBody>
                    <a:bodyPr/>
                    <a:p>
                      <a:pPr algn="ctr">
                        <a:buClrTx/>
                        <a:buSzTx/>
                        <a:buFontTx/>
                        <a:buNone/>
                      </a:pPr>
                      <a:r>
                        <a:rPr lang="en-US" altLang="zh-CN"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rPr>
                        <a:t>WiFi Operationg Frequency</a:t>
                      </a:r>
                      <a:endParaRPr lang="en-US" altLang="zh-CN"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endParaRPr>
                    </a:p>
                  </a:txBody>
                  <a:tcPr marL="0" marR="0" marT="0" marB="0" anchor="ctr" anchorCtr="0">
                    <a:solidFill>
                      <a:schemeClr val="bg1"/>
                    </a:solidFill>
                  </a:tcPr>
                </a:tc>
                <a:tc>
                  <a:txBody>
                    <a:bodyPr/>
                    <a:p>
                      <a:pPr algn="ctr">
                        <a:buClrTx/>
                        <a:buSzTx/>
                        <a:buFontTx/>
                        <a:buNone/>
                      </a:pPr>
                      <a:r>
                        <a:rPr lang="zh-CN" altLang="en-US"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rPr>
                        <a:t>2400 ~ 2483.5MHz</a:t>
                      </a:r>
                      <a:endParaRPr lang="zh-CN" altLang="en-US"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endParaRPr>
                    </a:p>
                  </a:txBody>
                  <a:tcPr marL="0" marR="0" marT="0" marB="0" anchor="ctr">
                    <a:solidFill>
                      <a:schemeClr val="bg1"/>
                    </a:solidFill>
                  </a:tcPr>
                </a:tc>
              </a:tr>
              <a:tr h="212400">
                <a:tc>
                  <a:txBody>
                    <a:bodyPr/>
                    <a:p>
                      <a:pPr algn="ctr">
                        <a:buClrTx/>
                        <a:buSzTx/>
                        <a:buFontTx/>
                        <a:buNone/>
                      </a:pPr>
                      <a:r>
                        <a:rPr lang="en-US" altLang="zh-CN"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rPr>
                        <a:t>BLE Standard</a:t>
                      </a:r>
                      <a:endParaRPr lang="zh-CN" altLang="en-US" sz="900" dirty="0">
                        <a:ln>
                          <a:noFill/>
                        </a:ln>
                        <a:solidFill>
                          <a:schemeClr val="tx1">
                            <a:lumMod val="95000"/>
                            <a:lumOff val="5000"/>
                          </a:schemeClr>
                        </a:solidFill>
                        <a:latin typeface="思源黑体 CN Regular" panose="020B0500000000000000" charset="-122"/>
                        <a:ea typeface="思源黑体 CN Regular" panose="020B0500000000000000" charset="-122"/>
                      </a:endParaRPr>
                    </a:p>
                  </a:txBody>
                  <a:tcPr marL="0" marR="0" marT="0" marB="0" anchor="ctr" anchorCtr="0">
                    <a:solidFill>
                      <a:srgbClr val="CCDEF0"/>
                    </a:solidFill>
                  </a:tcPr>
                </a:tc>
                <a:tc>
                  <a:txBody>
                    <a:bodyPr/>
                    <a:p>
                      <a:pPr algn="ctr">
                        <a:buClrTx/>
                        <a:buSzTx/>
                        <a:buFontTx/>
                        <a:buNone/>
                      </a:pPr>
                      <a:r>
                        <a:rPr lang="zh-CN" altLang="en-US"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rPr>
                        <a:t>BLE 5.3</a:t>
                      </a:r>
                      <a:endParaRPr lang="zh-CN" altLang="en-US"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endParaRPr>
                    </a:p>
                  </a:txBody>
                  <a:tcPr marL="0" marR="0" marT="0" marB="0" anchor="ctr">
                    <a:solidFill>
                      <a:srgbClr val="CCDEF0"/>
                    </a:solidFill>
                  </a:tcPr>
                </a:tc>
              </a:tr>
              <a:tr h="212400">
                <a:tc>
                  <a:txBody>
                    <a:bodyPr/>
                    <a:p>
                      <a:pPr algn="ctr">
                        <a:buClrTx/>
                        <a:buSzTx/>
                        <a:buFontTx/>
                        <a:buNone/>
                      </a:pPr>
                      <a:r>
                        <a:rPr lang="en-US" altLang="zh-CN" sz="900">
                          <a:ln>
                            <a:noFill/>
                          </a:ln>
                          <a:solidFill>
                            <a:schemeClr val="tx1">
                              <a:lumMod val="95000"/>
                              <a:lumOff val="5000"/>
                            </a:schemeClr>
                          </a:solidFill>
                          <a:latin typeface="思源黑体 CN Regular" panose="020B0500000000000000" charset="-122"/>
                          <a:ea typeface="思源黑体 CN Regular" panose="020B0500000000000000" charset="-122"/>
                          <a:cs typeface="思源黑体 CN Regular" panose="020B0500000000000000" charset="-122"/>
                          <a:sym typeface="+mn-ea"/>
                        </a:rPr>
                        <a:t>BLE Operating Frequency</a:t>
                      </a:r>
                      <a:endParaRPr lang="en-US" altLang="zh-CN" sz="900">
                        <a:ln>
                          <a:noFill/>
                        </a:ln>
                        <a:solidFill>
                          <a:schemeClr val="tx1">
                            <a:lumMod val="95000"/>
                            <a:lumOff val="5000"/>
                          </a:schemeClr>
                        </a:solidFill>
                        <a:latin typeface="思源黑体 CN Regular" panose="020B0500000000000000" charset="-122"/>
                        <a:ea typeface="思源黑体 CN Regular" panose="020B0500000000000000" charset="-122"/>
                        <a:cs typeface="思源黑体 CN Regular" panose="020B0500000000000000" charset="-122"/>
                        <a:sym typeface="+mn-ea"/>
                      </a:endParaRPr>
                    </a:p>
                  </a:txBody>
                  <a:tcPr marL="0" marR="0" marT="0" marB="0" anchor="ctr" anchorCtr="0">
                    <a:solidFill>
                      <a:srgbClr val="FFFFFF"/>
                    </a:solidFill>
                  </a:tcPr>
                </a:tc>
                <a:tc>
                  <a:txBody>
                    <a:bodyPr/>
                    <a:p>
                      <a:pPr algn="ctr">
                        <a:buClrTx/>
                        <a:buSzTx/>
                        <a:buFontTx/>
                        <a:buNone/>
                      </a:pPr>
                      <a:r>
                        <a:rPr lang="zh-CN" altLang="en-US"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rPr>
                        <a:t>2400 ~ 2483.5MHz</a:t>
                      </a:r>
                      <a:endParaRPr lang="zh-CN" altLang="en-US"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endParaRPr>
                    </a:p>
                  </a:txBody>
                  <a:tcPr marL="0" marR="0" marT="0" marB="0" anchor="ctr">
                    <a:solidFill>
                      <a:srgbClr val="FFFFFF"/>
                    </a:solidFill>
                  </a:tcPr>
                </a:tc>
              </a:tr>
              <a:tr h="212400">
                <a:tc>
                  <a:txBody>
                    <a:bodyPr/>
                    <a:p>
                      <a:pPr algn="ctr">
                        <a:buClrTx/>
                        <a:buSzTx/>
                        <a:buFontTx/>
                        <a:buNone/>
                      </a:pPr>
                      <a:r>
                        <a:rPr lang="en-US" altLang="zh-CN" sz="900" dirty="0">
                          <a:ln>
                            <a:noFill/>
                          </a:ln>
                          <a:solidFill>
                            <a:schemeClr val="tx1">
                              <a:lumMod val="95000"/>
                              <a:lumOff val="5000"/>
                            </a:schemeClr>
                          </a:solidFill>
                          <a:latin typeface="思源黑体 CN Regular" panose="020B0500000000000000" charset="-122"/>
                          <a:ea typeface="思源黑体 CN Regular" panose="020B0500000000000000" charset="-122"/>
                        </a:rPr>
                        <a:t>Antenna Type</a:t>
                      </a:r>
                      <a:endParaRPr lang="en-US" altLang="zh-CN" sz="900" dirty="0">
                        <a:ln>
                          <a:noFill/>
                        </a:ln>
                        <a:solidFill>
                          <a:schemeClr val="tx1">
                            <a:lumMod val="95000"/>
                            <a:lumOff val="5000"/>
                          </a:schemeClr>
                        </a:solidFill>
                        <a:latin typeface="思源黑体 CN Regular" panose="020B0500000000000000" charset="-122"/>
                        <a:ea typeface="思源黑体 CN Regular" panose="020B0500000000000000" charset="-122"/>
                      </a:endParaRPr>
                    </a:p>
                  </a:txBody>
                  <a:tcPr marL="0" marR="0" marT="0" marB="0" anchor="ctr" anchorCtr="0">
                    <a:solidFill>
                      <a:srgbClr val="CCDEF0"/>
                    </a:solidFill>
                  </a:tcPr>
                </a:tc>
                <a:tc>
                  <a:txBody>
                    <a:bodyPr/>
                    <a:p>
                      <a:pPr algn="ctr">
                        <a:buClrTx/>
                        <a:buSzTx/>
                        <a:buFontTx/>
                        <a:buNone/>
                      </a:pPr>
                      <a:r>
                        <a:rPr lang="en-US" altLang="zh-CN"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rPr>
                        <a:t>External/internal antenna</a:t>
                      </a:r>
                      <a:endParaRPr lang="zh-CN" altLang="en-US" sz="900" dirty="0">
                        <a:ln>
                          <a:noFill/>
                        </a:ln>
                        <a:solidFill>
                          <a:schemeClr val="tx1">
                            <a:lumMod val="95000"/>
                            <a:lumOff val="5000"/>
                          </a:schemeClr>
                        </a:solidFill>
                        <a:latin typeface="思源黑体 CN Regular" panose="020B0500000000000000" charset="-122"/>
                        <a:ea typeface="思源黑体 CN Regular" panose="020B0500000000000000" charset="-122"/>
                        <a:sym typeface="+mn-ea"/>
                      </a:endParaRPr>
                    </a:p>
                  </a:txBody>
                  <a:tcPr marL="0" marR="0" marT="0" marB="0" anchor="ctr">
                    <a:solidFill>
                      <a:srgbClr val="CCDEF0"/>
                    </a:solidFill>
                  </a:tcPr>
                </a:tc>
              </a:tr>
            </a:tbl>
          </a:graphicData>
        </a:graphic>
      </p:graphicFrame>
      <p:graphicFrame>
        <p:nvGraphicFramePr>
          <p:cNvPr id="5" name="表格 4"/>
          <p:cNvGraphicFramePr/>
          <p:nvPr>
            <p:custDataLst>
              <p:tags r:id="rId3"/>
            </p:custDataLst>
          </p:nvPr>
        </p:nvGraphicFramePr>
        <p:xfrm>
          <a:off x="455295" y="3902075"/>
          <a:ext cx="4375785" cy="3093085"/>
        </p:xfrm>
        <a:graphic>
          <a:graphicData uri="http://schemas.openxmlformats.org/drawingml/2006/table">
            <a:tbl>
              <a:tblPr firstRow="1" bandRow="1">
                <a:tableStyleId>{5C22544A-7EE6-4342-B048-85BDC9FD1C3A}</a:tableStyleId>
              </a:tblPr>
              <a:tblGrid>
                <a:gridCol w="1458595"/>
                <a:gridCol w="2917190"/>
              </a:tblGrid>
              <a:tr h="212400">
                <a:tc>
                  <a:txBody>
                    <a:bodyPr/>
                    <a:p>
                      <a:pPr algn="ctr">
                        <a:buClrTx/>
                        <a:buSzTx/>
                        <a:buFontTx/>
                        <a:buNone/>
                      </a:pPr>
                      <a:r>
                        <a:rPr lang="en-US" altLang="zh-CN" sz="900" b="0" dirty="0">
                          <a:solidFill>
                            <a:schemeClr val="tx1">
                              <a:lumMod val="85000"/>
                              <a:lumOff val="15000"/>
                            </a:schemeClr>
                          </a:solidFill>
                          <a:latin typeface="思源黑体 CN Regular" panose="020B0500000000000000" charset="-122"/>
                          <a:ea typeface="思源黑体 CN Regular" panose="020B0500000000000000" charset="-122"/>
                          <a:sym typeface="+mn-ea"/>
                        </a:rPr>
                        <a:t>Size</a:t>
                      </a:r>
                      <a:r>
                        <a:rPr lang="zh-CN" altLang="en-US" sz="900" b="0" dirty="0">
                          <a:solidFill>
                            <a:schemeClr val="tx1">
                              <a:lumMod val="85000"/>
                              <a:lumOff val="15000"/>
                            </a:schemeClr>
                          </a:solidFill>
                          <a:latin typeface="思源黑体 CN Regular" panose="020B0500000000000000" charset="-122"/>
                          <a:ea typeface="思源黑体 CN Regular" panose="020B0500000000000000" charset="-122"/>
                          <a:sym typeface="+mn-ea"/>
                        </a:rPr>
                        <a:t> ( </a:t>
                      </a:r>
                      <a:r>
                        <a:rPr lang="en-US" altLang="zh-CN" sz="900" b="0" dirty="0">
                          <a:solidFill>
                            <a:schemeClr val="tx1">
                              <a:lumMod val="85000"/>
                              <a:lumOff val="15000"/>
                            </a:schemeClr>
                          </a:solidFill>
                          <a:latin typeface="思源黑体 CN Regular" panose="020B0500000000000000" charset="-122"/>
                          <a:ea typeface="思源黑体 CN Regular" panose="020B0500000000000000" charset="-122"/>
                          <a:sym typeface="+mn-ea"/>
                        </a:rPr>
                        <a:t>L</a:t>
                      </a:r>
                      <a:r>
                        <a:rPr lang="zh-CN" altLang="en-US" sz="900" b="0" dirty="0">
                          <a:solidFill>
                            <a:schemeClr val="tx1">
                              <a:lumMod val="85000"/>
                              <a:lumOff val="15000"/>
                            </a:schemeClr>
                          </a:solidFill>
                          <a:latin typeface="思源黑体 CN Regular" panose="020B0500000000000000" charset="-122"/>
                          <a:ea typeface="思源黑体 CN Regular" panose="020B0500000000000000" charset="-122"/>
                          <a:sym typeface="+mn-ea"/>
                        </a:rPr>
                        <a:t>×</a:t>
                      </a:r>
                      <a:r>
                        <a:rPr lang="en-US" altLang="zh-CN" sz="900" b="0" dirty="0">
                          <a:solidFill>
                            <a:schemeClr val="tx1">
                              <a:lumMod val="85000"/>
                              <a:lumOff val="15000"/>
                            </a:schemeClr>
                          </a:solidFill>
                          <a:latin typeface="思源黑体 CN Regular" panose="020B0500000000000000" charset="-122"/>
                          <a:ea typeface="思源黑体 CN Regular" panose="020B0500000000000000" charset="-122"/>
                          <a:sym typeface="+mn-ea"/>
                        </a:rPr>
                        <a:t>W</a:t>
                      </a:r>
                      <a:r>
                        <a:rPr lang="zh-CN" altLang="en-US" sz="900" b="0" dirty="0">
                          <a:solidFill>
                            <a:schemeClr val="tx1">
                              <a:lumMod val="85000"/>
                              <a:lumOff val="15000"/>
                            </a:schemeClr>
                          </a:solidFill>
                          <a:latin typeface="思源黑体 CN Regular" panose="020B0500000000000000" charset="-122"/>
                          <a:ea typeface="思源黑体 CN Regular" panose="020B0500000000000000" charset="-122"/>
                          <a:sym typeface="+mn-ea"/>
                        </a:rPr>
                        <a:t> ×</a:t>
                      </a:r>
                      <a:r>
                        <a:rPr lang="en-US" altLang="zh-CN" sz="900" b="0" dirty="0">
                          <a:solidFill>
                            <a:schemeClr val="tx1">
                              <a:lumMod val="85000"/>
                              <a:lumOff val="15000"/>
                            </a:schemeClr>
                          </a:solidFill>
                          <a:latin typeface="思源黑体 CN Regular" panose="020B0500000000000000" charset="-122"/>
                          <a:ea typeface="思源黑体 CN Regular" panose="020B0500000000000000" charset="-122"/>
                          <a:sym typeface="+mn-ea"/>
                        </a:rPr>
                        <a:t>H</a:t>
                      </a:r>
                      <a:r>
                        <a:rPr lang="zh-CN" altLang="en-US" sz="900" b="0" dirty="0">
                          <a:solidFill>
                            <a:schemeClr val="tx1">
                              <a:lumMod val="85000"/>
                              <a:lumOff val="15000"/>
                            </a:schemeClr>
                          </a:solidFill>
                          <a:latin typeface="思源黑体 CN Regular" panose="020B0500000000000000" charset="-122"/>
                          <a:ea typeface="思源黑体 CN Regular" panose="020B0500000000000000" charset="-122"/>
                          <a:sym typeface="+mn-ea"/>
                        </a:rPr>
                        <a:t> )</a:t>
                      </a:r>
                      <a:endParaRPr lang="zh-CN" altLang="en-US" sz="900" b="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CCDEF0"/>
                    </a:solidFill>
                  </a:tcPr>
                </a:tc>
                <a:tc>
                  <a:txBody>
                    <a:bodyPr/>
                    <a:p>
                      <a:pPr algn="ctr">
                        <a:buClrTx/>
                        <a:buSzTx/>
                        <a:buFontTx/>
                        <a:buNone/>
                      </a:pPr>
                      <a:r>
                        <a:rPr lang="zh-CN" altLang="en-US" sz="900" b="0" dirty="0">
                          <a:solidFill>
                            <a:schemeClr val="tx1">
                              <a:lumMod val="85000"/>
                              <a:lumOff val="15000"/>
                            </a:schemeClr>
                          </a:solidFill>
                          <a:latin typeface="思源黑体 CN Regular" panose="020B0500000000000000" charset="-122"/>
                          <a:ea typeface="思源黑体 CN Regular" panose="020B0500000000000000" charset="-122"/>
                        </a:rPr>
                        <a:t>122.5mm×90mm×24.5mm</a:t>
                      </a:r>
                      <a:endParaRPr lang="zh-CN" altLang="en-US" sz="900" b="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CCDEF0"/>
                    </a:solidFill>
                  </a:tcPr>
                </a:tc>
              </a:tr>
              <a:tr h="212400">
                <a:tc>
                  <a:txBody>
                    <a:bodyPr/>
                    <a:p>
                      <a:pPr algn="ctr">
                        <a:buClrTx/>
                        <a:buSzTx/>
                        <a:buFontTx/>
                        <a:buNone/>
                      </a:pP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rPr>
                        <a:t>Installation</a:t>
                      </a:r>
                      <a:endParaRPr lang="en-US" altLang="zh-CN"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chemeClr val="bg1"/>
                    </a:solidFill>
                  </a:tcPr>
                </a:tc>
                <a:tc>
                  <a:txBody>
                    <a:bodyPr/>
                    <a:p>
                      <a:pPr algn="ctr">
                        <a:buClrTx/>
                        <a:buSzTx/>
                        <a:buFontTx/>
                        <a:buNone/>
                      </a:pP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rPr>
                        <a:t>Wall Mounted/Flat</a:t>
                      </a:r>
                      <a:endParaRPr lang="en-US" altLang="zh-CN"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chemeClr val="bg1"/>
                    </a:solidFill>
                  </a:tcPr>
                </a:tc>
              </a:tr>
              <a:tr h="212400">
                <a:tc>
                  <a:txBody>
                    <a:bodyPr/>
                    <a:p>
                      <a:pPr algn="ctr">
                        <a:buClrTx/>
                        <a:buSzTx/>
                        <a:buFontTx/>
                        <a:buNone/>
                      </a:pPr>
                      <a:r>
                        <a:rPr lang="en-US" altLang="zh-CN" sz="900" b="0" dirty="0">
                          <a:solidFill>
                            <a:schemeClr val="tx1">
                              <a:lumMod val="85000"/>
                              <a:lumOff val="15000"/>
                            </a:schemeClr>
                          </a:solidFill>
                          <a:latin typeface="思源黑体 CN Regular" panose="020B0500000000000000" charset="-122"/>
                          <a:ea typeface="思源黑体 CN Regular" panose="020B0500000000000000" charset="-122"/>
                        </a:rPr>
                        <a:t>Operating Voltage</a:t>
                      </a:r>
                      <a:endParaRPr lang="en-US" altLang="zh-CN" sz="900" b="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CCDEF0"/>
                    </a:solidFill>
                  </a:tcPr>
                </a:tc>
                <a:tc>
                  <a:txBody>
                    <a:bodyPr/>
                    <a:p>
                      <a:pPr algn="ctr">
                        <a:buClrTx/>
                        <a:buSzTx/>
                        <a:buFontTx/>
                        <a:buNone/>
                      </a:pPr>
                      <a:r>
                        <a:rPr lang="zh-CN" altLang="en-US" sz="900" b="0" dirty="0">
                          <a:solidFill>
                            <a:schemeClr val="tx1">
                              <a:lumMod val="85000"/>
                              <a:lumOff val="15000"/>
                            </a:schemeClr>
                          </a:solidFill>
                          <a:latin typeface="思源黑体 CN Regular" panose="020B0500000000000000" charset="-122"/>
                          <a:ea typeface="思源黑体 CN Regular" panose="020B0500000000000000" charset="-122"/>
                        </a:rPr>
                        <a:t>DC 5V±</a:t>
                      </a:r>
                      <a:r>
                        <a:rPr lang="en-US" altLang="zh-CN" sz="900" b="0" dirty="0">
                          <a:solidFill>
                            <a:schemeClr val="tx1">
                              <a:lumMod val="85000"/>
                              <a:lumOff val="15000"/>
                            </a:schemeClr>
                          </a:solidFill>
                          <a:latin typeface="思源黑体 CN Regular" panose="020B0500000000000000" charset="-122"/>
                          <a:ea typeface="思源黑体 CN Regular" panose="020B0500000000000000" charset="-122"/>
                        </a:rPr>
                        <a:t>5</a:t>
                      </a:r>
                      <a:r>
                        <a:rPr lang="zh-CN" altLang="en-US" sz="900" b="0" dirty="0">
                          <a:solidFill>
                            <a:schemeClr val="tx1">
                              <a:lumMod val="85000"/>
                              <a:lumOff val="15000"/>
                            </a:schemeClr>
                          </a:solidFill>
                          <a:latin typeface="思源黑体 CN Regular" panose="020B0500000000000000" charset="-122"/>
                          <a:ea typeface="思源黑体 CN Regular" panose="020B0500000000000000" charset="-122"/>
                        </a:rPr>
                        <a:t>%</a:t>
                      </a:r>
                      <a:endParaRPr lang="zh-CN" altLang="en-US" sz="900" b="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CCDEF0"/>
                    </a:solidFill>
                  </a:tcPr>
                </a:tc>
              </a:tr>
              <a:tr h="212400">
                <a:tc>
                  <a:txBody>
                    <a:bodyPr/>
                    <a:p>
                      <a:pPr marL="0" algn="ctr" defTabSz="914400" rtl="0" eaLnBrk="1" latinLnBrk="0" hangingPunct="1">
                        <a:buClrTx/>
                        <a:buSzTx/>
                        <a:buFontTx/>
                        <a:buNone/>
                      </a:pPr>
                      <a:r>
                        <a:rPr lang="en-US" altLang="zh-CN" sz="900">
                          <a:solidFill>
                            <a:schemeClr val="tx1">
                              <a:lumMod val="85000"/>
                              <a:lumOff val="15000"/>
                            </a:schemeClr>
                          </a:solidFill>
                          <a:latin typeface="思源黑体 CN Regular" panose="020B0500000000000000" charset="-122"/>
                          <a:ea typeface="思源黑体 CN Regular" panose="020B0500000000000000" charset="-122"/>
                          <a:cs typeface="Arial" panose="020B0604020202020204" pitchFamily="34" charset="0"/>
                        </a:rPr>
                        <a:t>Operating Power</a:t>
                      </a:r>
                      <a:endParaRPr lang="en-US" altLang="zh-CN" sz="900">
                        <a:solidFill>
                          <a:schemeClr val="tx1">
                            <a:lumMod val="85000"/>
                            <a:lumOff val="15000"/>
                          </a:schemeClr>
                        </a:solidFill>
                        <a:latin typeface="思源黑体 CN Regular" panose="020B0500000000000000" charset="-122"/>
                        <a:ea typeface="思源黑体 CN Regular" panose="020B0500000000000000" charset="-122"/>
                        <a:cs typeface="Arial" panose="020B0604020202020204" pitchFamily="34" charset="0"/>
                      </a:endParaRPr>
                    </a:p>
                  </a:txBody>
                  <a:tcPr marL="0" marR="0" marT="0" marB="0" anchor="ctr">
                    <a:solidFill>
                      <a:schemeClr val="bg1"/>
                    </a:solidFill>
                  </a:tcPr>
                </a:tc>
                <a:tc>
                  <a:txBody>
                    <a:bodyPr/>
                    <a:p>
                      <a:pPr algn="ctr">
                        <a:buClrTx/>
                        <a:buSzTx/>
                        <a:buFontTx/>
                        <a:buNone/>
                      </a:pPr>
                      <a:r>
                        <a:rPr lang="zh-CN" altLang="en-US" sz="900" dirty="0">
                          <a:solidFill>
                            <a:schemeClr val="tx1">
                              <a:lumMod val="85000"/>
                              <a:lumOff val="15000"/>
                            </a:schemeClr>
                          </a:solidFill>
                          <a:latin typeface="思源黑体 CN Regular" panose="020B0500000000000000" charset="-122"/>
                          <a:ea typeface="思源黑体 CN Regular" panose="020B0500000000000000" charset="-122"/>
                          <a:sym typeface="+mn-ea"/>
                        </a:rPr>
                        <a:t>＜4W</a:t>
                      </a:r>
                      <a:endParaRPr lang="zh-CN" altLang="en-US" sz="900" dirty="0">
                        <a:solidFill>
                          <a:schemeClr val="tx1">
                            <a:lumMod val="85000"/>
                            <a:lumOff val="15000"/>
                          </a:schemeClr>
                        </a:solidFill>
                        <a:latin typeface="思源黑体 CN Regular" panose="020B0500000000000000" charset="-122"/>
                        <a:ea typeface="思源黑体 CN Regular" panose="020B0500000000000000" charset="-122"/>
                        <a:sym typeface="+mn-ea"/>
                      </a:endParaRPr>
                    </a:p>
                  </a:txBody>
                  <a:tcPr marL="0" marR="0" marT="0" marB="0" anchor="ctr">
                    <a:solidFill>
                      <a:schemeClr val="bg1"/>
                    </a:solidFill>
                  </a:tcPr>
                </a:tc>
              </a:tr>
              <a:tr h="344805">
                <a:tc>
                  <a:txBody>
                    <a:bodyPr/>
                    <a:p>
                      <a:pPr algn="ctr">
                        <a:lnSpc>
                          <a:spcPct val="100000"/>
                        </a:lnSpc>
                        <a:buClrTx/>
                        <a:buSzTx/>
                        <a:buFontTx/>
                      </a:pP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rPr>
                        <a:t>External Interface</a:t>
                      </a:r>
                      <a:endParaRPr lang="en-US" altLang="zh-CN"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nchorCtr="0">
                    <a:solidFill>
                      <a:srgbClr val="CCDEF0"/>
                    </a:solidFill>
                  </a:tcPr>
                </a:tc>
                <a:tc>
                  <a:txBody>
                    <a:bodyPr/>
                    <a:p>
                      <a:pPr algn="ctr">
                        <a:lnSpc>
                          <a:spcPct val="100000"/>
                        </a:lnSpc>
                        <a:buClrTx/>
                        <a:buSzTx/>
                        <a:buFontTx/>
                      </a:pP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rPr>
                        <a:t>RJ45 Ethernet port, RJ45 port </a:t>
                      </a:r>
                      <a:r>
                        <a:rPr lang="en-US" altLang="zh-CN" sz="900" dirty="0">
                          <a:solidFill>
                            <a:schemeClr val="tx1"/>
                          </a:solidFill>
                          <a:latin typeface="思源黑体 CN Regular" panose="020B0500000000000000" charset="-122"/>
                          <a:ea typeface="思源黑体 CN Regular" panose="020B0500000000000000" charset="-122"/>
                        </a:rPr>
                        <a:t>(no light</a:t>
                      </a: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rPr>
                        <a:t>) with </a:t>
                      </a: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sym typeface="+mn-ea"/>
                        </a:rPr>
                        <a:t>RS485 interface</a:t>
                      </a: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rPr>
                        <a:t>, TypeC power input port</a:t>
                      </a:r>
                      <a:endParaRPr lang="en-US" altLang="zh-CN"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nchorCtr="0">
                    <a:solidFill>
                      <a:srgbClr val="CCDEF0"/>
                    </a:solidFill>
                  </a:tcPr>
                </a:tc>
              </a:tr>
              <a:tr h="212400">
                <a:tc>
                  <a:txBody>
                    <a:bodyPr/>
                    <a:p>
                      <a:pPr algn="ctr">
                        <a:buClrTx/>
                        <a:buSzTx/>
                        <a:buFontTx/>
                        <a:buNone/>
                      </a:pPr>
                      <a:r>
                        <a:rPr lang="en-US" sz="900" dirty="0">
                          <a:solidFill>
                            <a:schemeClr val="tx1">
                              <a:lumMod val="85000"/>
                              <a:lumOff val="15000"/>
                            </a:schemeClr>
                          </a:solidFill>
                          <a:latin typeface="思源黑体 CN Regular" panose="020B0500000000000000" charset="-122"/>
                          <a:ea typeface="思源黑体 CN Regular" panose="020B0500000000000000" charset="-122"/>
                        </a:rPr>
                        <a:t>Input Power</a:t>
                      </a:r>
                      <a:endParaRPr lang="en-US"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FFFFFF"/>
                    </a:solidFill>
                  </a:tcPr>
                </a:tc>
                <a:tc>
                  <a:txBody>
                    <a:bodyPr/>
                    <a:p>
                      <a:pPr algn="ctr">
                        <a:buClrTx/>
                        <a:buSzTx/>
                        <a:buFontTx/>
                        <a:buNone/>
                      </a:pPr>
                      <a:r>
                        <a:rPr lang="zh-CN" altLang="en-US" sz="900" dirty="0">
                          <a:solidFill>
                            <a:schemeClr val="tx1">
                              <a:lumMod val="85000"/>
                              <a:lumOff val="15000"/>
                            </a:schemeClr>
                          </a:solidFill>
                          <a:latin typeface="思源黑体 CN Regular" panose="020B0500000000000000" charset="-122"/>
                          <a:ea typeface="思源黑体 CN Regular" panose="020B0500000000000000" charset="-122"/>
                        </a:rPr>
                        <a:t>5V </a:t>
                      </a: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rPr>
                        <a:t> 2</a:t>
                      </a:r>
                      <a:r>
                        <a:rPr lang="zh-CN" altLang="en-US" sz="900" dirty="0">
                          <a:solidFill>
                            <a:schemeClr val="tx1">
                              <a:lumMod val="85000"/>
                              <a:lumOff val="15000"/>
                            </a:schemeClr>
                          </a:solidFill>
                          <a:latin typeface="思源黑体 CN Regular" panose="020B0500000000000000" charset="-122"/>
                          <a:ea typeface="思源黑体 CN Regular" panose="020B0500000000000000" charset="-122"/>
                        </a:rPr>
                        <a:t>A</a:t>
                      </a:r>
                      <a:endParaRPr lang="zh-CN" altLang="en-US"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FFFFFF"/>
                    </a:solidFill>
                  </a:tcPr>
                </a:tc>
              </a:tr>
              <a:tr h="212400">
                <a:tc>
                  <a:txBody>
                    <a:bodyPr/>
                    <a:p>
                      <a:pPr algn="ctr">
                        <a:buClrTx/>
                        <a:buSzTx/>
                        <a:buFontTx/>
                        <a:buNone/>
                      </a:pP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sym typeface="+mn-ea"/>
                        </a:rPr>
                        <a:t>Reset Button</a:t>
                      </a:r>
                      <a:endParaRPr lang="en-US" altLang="zh-CN"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CCDEF0"/>
                    </a:solidFill>
                  </a:tcPr>
                </a:tc>
                <a:tc>
                  <a:txBody>
                    <a:bodyPr/>
                    <a:p>
                      <a:pPr algn="ctr">
                        <a:buClrTx/>
                        <a:buSzTx/>
                        <a:buFontTx/>
                        <a:buNone/>
                      </a:pPr>
                      <a:r>
                        <a:rPr lang="zh-CN" altLang="en-US" sz="900" dirty="0">
                          <a:solidFill>
                            <a:schemeClr val="tx1">
                              <a:lumMod val="85000"/>
                              <a:lumOff val="15000"/>
                            </a:schemeClr>
                          </a:solidFill>
                          <a:latin typeface="思源黑体 CN Regular" panose="020B0500000000000000" charset="-122"/>
                          <a:ea typeface="思源黑体 CN Regular" panose="020B0500000000000000" charset="-122"/>
                          <a:sym typeface="+mn-ea"/>
                        </a:rPr>
                        <a:t>× </a:t>
                      </a:r>
                      <a:r>
                        <a:rPr lang="zh-CN" altLang="en-US" sz="900" dirty="0">
                          <a:solidFill>
                            <a:schemeClr val="tx1">
                              <a:lumMod val="85000"/>
                              <a:lumOff val="15000"/>
                            </a:schemeClr>
                          </a:solidFill>
                          <a:latin typeface="思源黑体 CN Regular" panose="020B0500000000000000" charset="-122"/>
                          <a:ea typeface="思源黑体 CN Regular" panose="020B0500000000000000" charset="-122"/>
                        </a:rPr>
                        <a:t>1</a:t>
                      </a:r>
                      <a:endParaRPr lang="zh-CN" altLang="en-US"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CCDEF0"/>
                    </a:solidFill>
                  </a:tcPr>
                </a:tc>
              </a:tr>
              <a:tr h="212400">
                <a:tc>
                  <a:txBody>
                    <a:bodyPr/>
                    <a:p>
                      <a:pPr algn="ctr">
                        <a:buClrTx/>
                        <a:buSzTx/>
                        <a:buFontTx/>
                        <a:buNone/>
                      </a:pPr>
                      <a:r>
                        <a:rPr lang="en-US" altLang="zh-CN" sz="900">
                          <a:solidFill>
                            <a:schemeClr val="tx1">
                              <a:lumMod val="85000"/>
                              <a:lumOff val="15000"/>
                            </a:schemeClr>
                          </a:solidFill>
                          <a:latin typeface="思源黑体 CN Regular" panose="020B0500000000000000" charset="-122"/>
                          <a:ea typeface="思源黑体 CN Regular" panose="020B0500000000000000" charset="-122"/>
                          <a:cs typeface="Arial" panose="020B0604020202020204" pitchFamily="34" charset="0"/>
                        </a:rPr>
                        <a:t>Indicator Light</a:t>
                      </a:r>
                      <a:endParaRPr lang="en-US" altLang="zh-CN" sz="900">
                        <a:solidFill>
                          <a:schemeClr val="tx1">
                            <a:lumMod val="85000"/>
                            <a:lumOff val="15000"/>
                          </a:schemeClr>
                        </a:solidFill>
                        <a:latin typeface="思源黑体 CN Regular" panose="020B0500000000000000" charset="-122"/>
                        <a:ea typeface="思源黑体 CN Regular" panose="020B0500000000000000" charset="-122"/>
                        <a:cs typeface="Arial" panose="020B0604020202020204" pitchFamily="34" charset="0"/>
                      </a:endParaRPr>
                    </a:p>
                  </a:txBody>
                  <a:tcPr marL="0" marR="0" marT="0" marB="0" anchor="ctr">
                    <a:solidFill>
                      <a:srgbClr val="FFFFFF"/>
                    </a:solidFill>
                  </a:tcPr>
                </a:tc>
                <a:tc>
                  <a:txBody>
                    <a:bodyPr/>
                    <a:p>
                      <a:pPr algn="ctr">
                        <a:buClrTx/>
                        <a:buSzTx/>
                        <a:buFontTx/>
                        <a:buNone/>
                      </a:pP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sym typeface="+mn-ea"/>
                        </a:rPr>
                        <a:t>LoRa status indicator light</a:t>
                      </a:r>
                      <a:endParaRPr lang="en-US" altLang="zh-CN" sz="900" dirty="0">
                        <a:solidFill>
                          <a:schemeClr val="tx1">
                            <a:lumMod val="85000"/>
                            <a:lumOff val="15000"/>
                          </a:schemeClr>
                        </a:solidFill>
                        <a:latin typeface="思源黑体 CN Regular" panose="020B0500000000000000" charset="-122"/>
                        <a:ea typeface="思源黑体 CN Regular" panose="020B0500000000000000" charset="-122"/>
                        <a:sym typeface="+mn-ea"/>
                      </a:endParaRPr>
                    </a:p>
                    <a:p>
                      <a:pPr algn="ctr">
                        <a:buClrTx/>
                        <a:buSzTx/>
                        <a:buFontTx/>
                        <a:buNone/>
                      </a:pP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sym typeface="+mn-ea"/>
                        </a:rPr>
                        <a:t>Server connection status indicator light</a:t>
                      </a:r>
                      <a:endParaRPr lang="en-US" altLang="zh-CN" sz="900" dirty="0">
                        <a:solidFill>
                          <a:schemeClr val="tx1">
                            <a:lumMod val="85000"/>
                            <a:lumOff val="15000"/>
                          </a:schemeClr>
                        </a:solidFill>
                        <a:latin typeface="思源黑体 CN Regular" panose="020B0500000000000000" charset="-122"/>
                        <a:ea typeface="思源黑体 CN Regular" panose="020B0500000000000000" charset="-122"/>
                        <a:sym typeface="+mn-ea"/>
                      </a:endParaRPr>
                    </a:p>
                    <a:p>
                      <a:pPr algn="ctr">
                        <a:buClrTx/>
                        <a:buSzTx/>
                        <a:buFontTx/>
                        <a:buNone/>
                      </a:pPr>
                      <a:r>
                        <a:rPr lang="en-US" sz="900" dirty="0">
                          <a:solidFill>
                            <a:schemeClr val="tx1">
                              <a:lumMod val="85000"/>
                              <a:lumOff val="15000"/>
                            </a:schemeClr>
                          </a:solidFill>
                          <a:latin typeface="思源黑体 CN Regular" panose="020B0500000000000000" charset="-122"/>
                          <a:ea typeface="思源黑体 CN Regular" panose="020B0500000000000000" charset="-122"/>
                          <a:sym typeface="+mn-ea"/>
                        </a:rPr>
                        <a:t>Serial port connection </a:t>
                      </a: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sym typeface="+mn-ea"/>
                        </a:rPr>
                        <a:t>indicator light</a:t>
                      </a:r>
                      <a:endParaRPr lang="en-US" altLang="zh-CN" sz="900" dirty="0">
                        <a:solidFill>
                          <a:schemeClr val="tx1">
                            <a:lumMod val="85000"/>
                            <a:lumOff val="15000"/>
                          </a:schemeClr>
                        </a:solidFill>
                        <a:latin typeface="思源黑体 CN Regular" panose="020B0500000000000000" charset="-122"/>
                        <a:ea typeface="思源黑体 CN Regular" panose="020B0500000000000000" charset="-122"/>
                        <a:sym typeface="+mn-ea"/>
                      </a:endParaRPr>
                    </a:p>
                  </a:txBody>
                  <a:tcPr marL="0" marR="0" marT="0" marB="0" anchor="ctr">
                    <a:solidFill>
                      <a:srgbClr val="FFFFFF"/>
                    </a:solidFill>
                  </a:tcPr>
                </a:tc>
              </a:tr>
              <a:tr h="212400">
                <a:tc>
                  <a:txBody>
                    <a:bodyPr/>
                    <a:p>
                      <a:pPr algn="ctr">
                        <a:buClrTx/>
                        <a:buSzTx/>
                        <a:buFontTx/>
                        <a:buNone/>
                      </a:pP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rPr>
                        <a:t>Data Storage</a:t>
                      </a:r>
                      <a:endParaRPr lang="en-US" altLang="zh-CN"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CCDEF0"/>
                    </a:solidFill>
                  </a:tcPr>
                </a:tc>
                <a:tc>
                  <a:txBody>
                    <a:bodyPr/>
                    <a:p>
                      <a:pPr algn="ctr">
                        <a:buClrTx/>
                        <a:buSzTx/>
                        <a:buFontTx/>
                        <a:buNone/>
                      </a:pP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sym typeface="+mn-ea"/>
                        </a:rPr>
                        <a:t>Default configuration </a:t>
                      </a:r>
                      <a:r>
                        <a:rPr lang="zh-CN" altLang="en-US" sz="900" dirty="0">
                          <a:solidFill>
                            <a:schemeClr val="tx1">
                              <a:lumMod val="85000"/>
                              <a:lumOff val="15000"/>
                            </a:schemeClr>
                          </a:solidFill>
                          <a:latin typeface="思源黑体 CN Regular" panose="020B0500000000000000" charset="-122"/>
                          <a:ea typeface="思源黑体 CN Regular" panose="020B0500000000000000" charset="-122"/>
                          <a:sym typeface="+mn-ea"/>
                        </a:rPr>
                        <a:t>8MB</a:t>
                      </a:r>
                      <a:endParaRPr lang="zh-CN" altLang="en-US" sz="900" dirty="0">
                        <a:solidFill>
                          <a:schemeClr val="tx1">
                            <a:lumMod val="85000"/>
                            <a:lumOff val="15000"/>
                          </a:schemeClr>
                        </a:solidFill>
                        <a:latin typeface="思源黑体 CN Regular" panose="020B0500000000000000" charset="-122"/>
                        <a:ea typeface="思源黑体 CN Regular" panose="020B0500000000000000" charset="-122"/>
                        <a:sym typeface="+mn-ea"/>
                      </a:endParaRPr>
                    </a:p>
                  </a:txBody>
                  <a:tcPr marL="0" marR="0" marT="0" marB="0" anchor="ctr">
                    <a:solidFill>
                      <a:srgbClr val="CCDEF0"/>
                    </a:solidFill>
                  </a:tcPr>
                </a:tc>
              </a:tr>
              <a:tr h="212400">
                <a:tc>
                  <a:txBody>
                    <a:bodyPr/>
                    <a:p>
                      <a:pPr algn="ctr">
                        <a:buClrTx/>
                        <a:buSzTx/>
                        <a:buFontTx/>
                        <a:buNone/>
                      </a:pP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rPr>
                        <a:t>Operating Temperature</a:t>
                      </a:r>
                      <a:endParaRPr lang="en-US" altLang="zh-CN"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FFFFFF"/>
                    </a:solidFill>
                  </a:tcPr>
                </a:tc>
                <a:tc>
                  <a:txBody>
                    <a:bodyPr/>
                    <a:p>
                      <a:pPr algn="ctr">
                        <a:buClrTx/>
                        <a:buSzTx/>
                        <a:buFontTx/>
                        <a:buNone/>
                      </a:pPr>
                      <a:r>
                        <a:rPr lang="zh-CN" altLang="en-US" sz="900" dirty="0">
                          <a:solidFill>
                            <a:schemeClr val="tx1">
                              <a:lumMod val="85000"/>
                              <a:lumOff val="15000"/>
                            </a:schemeClr>
                          </a:solidFill>
                          <a:latin typeface="思源黑体 CN Regular" panose="020B0500000000000000" charset="-122"/>
                          <a:ea typeface="思源黑体 CN Regular" panose="020B0500000000000000" charset="-122"/>
                        </a:rPr>
                        <a:t>-20℃~</a:t>
                      </a:r>
                      <a:r>
                        <a:rPr lang="zh-CN" altLang="en-US" sz="900" dirty="0">
                          <a:solidFill>
                            <a:schemeClr val="tx1">
                              <a:lumMod val="85000"/>
                              <a:lumOff val="15000"/>
                            </a:schemeClr>
                          </a:solidFill>
                          <a:latin typeface="思源黑体 CN Regular" panose="020B0500000000000000" charset="-122"/>
                          <a:ea typeface="思源黑体 CN Regular" panose="020B0500000000000000" charset="-122"/>
                          <a:sym typeface="+mn-ea"/>
                        </a:rPr>
                        <a:t>+</a:t>
                      </a:r>
                      <a:r>
                        <a:rPr lang="zh-CN" altLang="en-US" sz="900" dirty="0">
                          <a:solidFill>
                            <a:schemeClr val="tx1">
                              <a:lumMod val="85000"/>
                              <a:lumOff val="15000"/>
                            </a:schemeClr>
                          </a:solidFill>
                          <a:latin typeface="思源黑体 CN Regular" panose="020B0500000000000000" charset="-122"/>
                          <a:ea typeface="思源黑体 CN Regular" panose="020B0500000000000000" charset="-122"/>
                        </a:rPr>
                        <a:t>50℃</a:t>
                      </a:r>
                      <a:endParaRPr lang="zh-CN" altLang="en-US"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FFFFFF"/>
                    </a:solidFill>
                  </a:tcPr>
                </a:tc>
              </a:tr>
              <a:tr h="212400">
                <a:tc>
                  <a:txBody>
                    <a:bodyPr/>
                    <a:p>
                      <a:pPr algn="ctr">
                        <a:buClrTx/>
                        <a:buSzTx/>
                        <a:buFontTx/>
                        <a:buNone/>
                      </a:pP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rPr>
                        <a:t>Operating Humidity</a:t>
                      </a:r>
                      <a:endParaRPr lang="en-US" altLang="zh-CN"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CCDEF0"/>
                    </a:solidFill>
                  </a:tcPr>
                </a:tc>
                <a:tc>
                  <a:txBody>
                    <a:bodyPr/>
                    <a:p>
                      <a:pPr algn="ctr">
                        <a:buClrTx/>
                        <a:buSzTx/>
                        <a:buFontTx/>
                        <a:buNone/>
                      </a:pPr>
                      <a:r>
                        <a:rPr lang="zh-CN" altLang="en-US" sz="900" dirty="0">
                          <a:solidFill>
                            <a:schemeClr val="tx1">
                              <a:lumMod val="85000"/>
                              <a:lumOff val="15000"/>
                            </a:schemeClr>
                          </a:solidFill>
                          <a:latin typeface="思源黑体 CN Regular" panose="020B0500000000000000" charset="-122"/>
                          <a:ea typeface="思源黑体 CN Regular" panose="020B0500000000000000" charset="-122"/>
                        </a:rPr>
                        <a:t>10%-70% RH</a:t>
                      </a: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rPr>
                        <a:t> no condensation</a:t>
                      </a:r>
                      <a:endParaRPr lang="en-US" altLang="zh-CN"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CCDEF0"/>
                    </a:solidFill>
                  </a:tcPr>
                </a:tc>
              </a:tr>
              <a:tr h="212400">
                <a:tc>
                  <a:txBody>
                    <a:bodyPr/>
                    <a:p>
                      <a:pPr algn="ctr">
                        <a:buClrTx/>
                        <a:buSzTx/>
                        <a:buFontTx/>
                        <a:buNone/>
                      </a:pP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rPr>
                        <a:t>Storage Temperature</a:t>
                      </a:r>
                      <a:endParaRPr lang="en-US" altLang="zh-CN"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FFFFFF"/>
                    </a:solidFill>
                  </a:tcPr>
                </a:tc>
                <a:tc>
                  <a:txBody>
                    <a:bodyPr/>
                    <a:p>
                      <a:pPr algn="ctr">
                        <a:buClrTx/>
                        <a:buSzTx/>
                        <a:buFontTx/>
                        <a:buNone/>
                      </a:pPr>
                      <a:r>
                        <a:rPr lang="zh-CN" altLang="en-US" sz="900" dirty="0">
                          <a:solidFill>
                            <a:schemeClr val="tx1">
                              <a:lumMod val="85000"/>
                              <a:lumOff val="15000"/>
                            </a:schemeClr>
                          </a:solidFill>
                          <a:latin typeface="思源黑体 CN Regular" panose="020B0500000000000000" charset="-122"/>
                          <a:ea typeface="思源黑体 CN Regular" panose="020B0500000000000000" charset="-122"/>
                        </a:rPr>
                        <a:t>-40℃~+90℃</a:t>
                      </a:r>
                      <a:endParaRPr lang="zh-CN" altLang="en-US"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FFFFFF"/>
                    </a:solidFill>
                  </a:tcPr>
                </a:tc>
              </a:tr>
              <a:tr h="212400">
                <a:tc>
                  <a:txBody>
                    <a:bodyPr/>
                    <a:p>
                      <a:pPr algn="ctr">
                        <a:buClrTx/>
                        <a:buSzTx/>
                        <a:buFontTx/>
                        <a:buNone/>
                      </a:pP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rPr>
                        <a:t>Storage Humidity</a:t>
                      </a:r>
                      <a:endParaRPr lang="en-US" altLang="zh-CN"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CCDEF0"/>
                    </a:solidFill>
                  </a:tcPr>
                </a:tc>
                <a:tc>
                  <a:txBody>
                    <a:bodyPr/>
                    <a:p>
                      <a:pPr algn="ctr">
                        <a:buClrTx/>
                        <a:buSzTx/>
                        <a:buFontTx/>
                        <a:buNone/>
                      </a:pPr>
                      <a:r>
                        <a:rPr lang="zh-CN" altLang="en-US" sz="900" dirty="0">
                          <a:solidFill>
                            <a:schemeClr val="tx1">
                              <a:lumMod val="85000"/>
                              <a:lumOff val="15000"/>
                            </a:schemeClr>
                          </a:solidFill>
                          <a:latin typeface="思源黑体 CN Regular" panose="020B0500000000000000" charset="-122"/>
                          <a:ea typeface="思源黑体 CN Regular" panose="020B0500000000000000" charset="-122"/>
                        </a:rPr>
                        <a:t>&lt;40%  RH</a:t>
                      </a:r>
                      <a:r>
                        <a:rPr lang="en-US" altLang="zh-CN" sz="900" dirty="0">
                          <a:solidFill>
                            <a:schemeClr val="tx1">
                              <a:lumMod val="85000"/>
                              <a:lumOff val="15000"/>
                            </a:schemeClr>
                          </a:solidFill>
                          <a:latin typeface="思源黑体 CN Regular" panose="020B0500000000000000" charset="-122"/>
                          <a:ea typeface="思源黑体 CN Regular" panose="020B0500000000000000" charset="-122"/>
                        </a:rPr>
                        <a:t> no condensation</a:t>
                      </a:r>
                      <a:endParaRPr lang="en-US" altLang="zh-CN" sz="900" dirty="0">
                        <a:solidFill>
                          <a:schemeClr val="tx1">
                            <a:lumMod val="85000"/>
                            <a:lumOff val="15000"/>
                          </a:schemeClr>
                        </a:solidFill>
                        <a:latin typeface="思源黑体 CN Regular" panose="020B0500000000000000" charset="-122"/>
                        <a:ea typeface="思源黑体 CN Regular" panose="020B0500000000000000" charset="-122"/>
                      </a:endParaRPr>
                    </a:p>
                  </a:txBody>
                  <a:tcPr marL="0" marR="0" marT="0" marB="0" anchor="ctr">
                    <a:solidFill>
                      <a:srgbClr val="CCDEF0"/>
                    </a:solidFill>
                  </a:tcPr>
                </a:tc>
              </a:tr>
            </a:tbl>
          </a:graphicData>
        </a:graphic>
      </p:graphicFrame>
      <p:graphicFrame>
        <p:nvGraphicFramePr>
          <p:cNvPr id="8" name="表格 7"/>
          <p:cNvGraphicFramePr/>
          <p:nvPr>
            <p:custDataLst>
              <p:tags r:id="rId4"/>
            </p:custDataLst>
          </p:nvPr>
        </p:nvGraphicFramePr>
        <p:xfrm>
          <a:off x="455295" y="3431540"/>
          <a:ext cx="4372610" cy="347345"/>
        </p:xfrm>
        <a:graphic>
          <a:graphicData uri="http://schemas.openxmlformats.org/drawingml/2006/table">
            <a:tbl>
              <a:tblPr firstRow="1" bandRow="1">
                <a:tableStyleId>{5C22544A-7EE6-4342-B048-85BDC9FD1C3A}</a:tableStyleId>
              </a:tblPr>
              <a:tblGrid>
                <a:gridCol w="4372610"/>
              </a:tblGrid>
              <a:tr h="347345">
                <a:tc>
                  <a:txBody>
                    <a:bodyPr/>
                    <a:p>
                      <a:pPr>
                        <a:lnSpc>
                          <a:spcPct val="140000"/>
                        </a:lnSpc>
                        <a:buNone/>
                      </a:pPr>
                      <a:r>
                        <a:rPr lang="en-US" altLang="zh-CN" sz="1200" b="0">
                          <a:latin typeface="思源黑体 CN Medium" panose="020B0600000000000000" charset="-122"/>
                          <a:ea typeface="思源黑体 CN Medium" panose="020B0600000000000000" charset="-122"/>
                          <a:sym typeface="+mn-ea"/>
                        </a:rPr>
                        <a:t>Hardware Parameters</a:t>
                      </a:r>
                      <a:endParaRPr lang="zh-CN" altLang="en-US" sz="1200" b="0">
                        <a:latin typeface="思源黑体 CN Medium" panose="020B0600000000000000" charset="-122"/>
                        <a:ea typeface="思源黑体 CN Medium" panose="020B0600000000000000" charset="-122"/>
                      </a:endParaRPr>
                    </a:p>
                  </a:txBody>
                  <a:tcPr anchor="ctr" anchorCtr="0"/>
                </a:tc>
              </a:tr>
            </a:tbl>
          </a:graphicData>
        </a:graphic>
      </p:graphicFrame>
      <p:graphicFrame>
        <p:nvGraphicFramePr>
          <p:cNvPr id="9" name="表格 8"/>
          <p:cNvGraphicFramePr/>
          <p:nvPr>
            <p:custDataLst>
              <p:tags r:id="rId5"/>
            </p:custDataLst>
          </p:nvPr>
        </p:nvGraphicFramePr>
        <p:xfrm>
          <a:off x="450850" y="533400"/>
          <a:ext cx="4373245" cy="347345"/>
        </p:xfrm>
        <a:graphic>
          <a:graphicData uri="http://schemas.openxmlformats.org/drawingml/2006/table">
            <a:tbl>
              <a:tblPr firstRow="1" bandRow="1">
                <a:tableStyleId>{5C22544A-7EE6-4342-B048-85BDC9FD1C3A}</a:tableStyleId>
              </a:tblPr>
              <a:tblGrid>
                <a:gridCol w="4373245"/>
              </a:tblGrid>
              <a:tr h="345600">
                <a:tc>
                  <a:txBody>
                    <a:bodyPr/>
                    <a:p>
                      <a:pPr>
                        <a:lnSpc>
                          <a:spcPct val="140000"/>
                        </a:lnSpc>
                        <a:buNone/>
                      </a:pPr>
                      <a:r>
                        <a:rPr lang="zh-CN" altLang="en-US" sz="1200" b="0">
                          <a:latin typeface="思源黑体 CN Medium" panose="020B0600000000000000" charset="-122"/>
                          <a:ea typeface="思源黑体 CN Medium" panose="020B0600000000000000" charset="-122"/>
                        </a:rPr>
                        <a:t>通信参数</a:t>
                      </a:r>
                      <a:endParaRPr lang="zh-CN" altLang="en-US" sz="1200" b="0">
                        <a:latin typeface="思源黑体 CN Medium" panose="020B0600000000000000" charset="-122"/>
                        <a:ea typeface="思源黑体 CN Medium" panose="020B0600000000000000" charset="-122"/>
                      </a:endParaRPr>
                    </a:p>
                  </a:txBody>
                  <a:tcPr anchor="ctr" anchorCtr="0"/>
                </a:tc>
              </a:tr>
            </a:tbl>
          </a:graphicData>
        </a:graphic>
      </p:graphicFrame>
      <p:sp>
        <p:nvSpPr>
          <p:cNvPr id="14" name="textbox 18"/>
          <p:cNvSpPr/>
          <p:nvPr>
            <p:custDataLst>
              <p:tags r:id="rId6"/>
            </p:custDataLst>
          </p:nvPr>
        </p:nvSpPr>
        <p:spPr>
          <a:xfrm>
            <a:off x="458470" y="253365"/>
            <a:ext cx="3539490" cy="294005"/>
          </a:xfrm>
          <a:prstGeom prst="rect">
            <a:avLst/>
          </a:prstGeom>
        </p:spPr>
        <p:txBody>
          <a:bodyPr vert="horz" wrap="square" lIns="0" tIns="0" rIns="0" bIns="0"/>
          <a:p>
            <a:pPr algn="l">
              <a:buNone/>
            </a:pPr>
            <a:r>
              <a:rPr lang="en-US" altLang="zh-CN" dirty="0">
                <a:solidFill>
                  <a:schemeClr val="tx1">
                    <a:lumMod val="85000"/>
                    <a:lumOff val="15000"/>
                  </a:schemeClr>
                </a:solidFill>
                <a:latin typeface="思源黑体 CN Medium" panose="020B0600000000000000" charset="-122"/>
                <a:ea typeface="思源黑体 CN Medium" panose="020B0600000000000000" charset="-122"/>
                <a:cs typeface="Arial" panose="020B0604020202020204" pitchFamily="34" charset="0"/>
                <a:sym typeface="+mn-ea"/>
              </a:rPr>
              <a:t>Technical Specifications</a:t>
            </a:r>
            <a:endParaRPr lang="zh-CN" altLang="en-US" dirty="0">
              <a:solidFill>
                <a:schemeClr val="tx1">
                  <a:lumMod val="85000"/>
                  <a:lumOff val="15000"/>
                </a:schemeClr>
              </a:solidFill>
              <a:latin typeface="思源黑体 CN Medium" panose="020B0600000000000000" charset="-122"/>
              <a:ea typeface="思源黑体 CN Medium" panose="020B0600000000000000" charset="-122"/>
              <a:cs typeface="Arial" panose="020B0604020202020204" pitchFamily="34" charset="0"/>
              <a:sym typeface="+mn-ea"/>
            </a:endParaRPr>
          </a:p>
        </p:txBody>
      </p:sp>
      <p:sp>
        <p:nvSpPr>
          <p:cNvPr id="16" name="文本框 15"/>
          <p:cNvSpPr txBox="1"/>
          <p:nvPr/>
        </p:nvSpPr>
        <p:spPr>
          <a:xfrm>
            <a:off x="3276600" y="9090025"/>
            <a:ext cx="673100" cy="245110"/>
          </a:xfrm>
          <a:prstGeom prst="rect">
            <a:avLst/>
          </a:prstGeom>
          <a:noFill/>
        </p:spPr>
        <p:txBody>
          <a:bodyPr wrap="square" rtlCol="0">
            <a:spAutoFit/>
          </a:bodyPr>
          <a:p>
            <a:r>
              <a:rPr lang="zh-CN" altLang="en-US" sz="1000">
                <a:latin typeface="思源黑体 CN Regular" panose="020B0500000000000000" charset="-122"/>
                <a:ea typeface="思源黑体 CN Regular" panose="020B0500000000000000" charset="-122"/>
                <a:cs typeface="思源黑体 CN Regular" panose="020B0500000000000000" charset="-122"/>
              </a:rPr>
              <a:t>版本</a:t>
            </a:r>
            <a:r>
              <a:rPr lang="en-US" altLang="zh-CN" sz="1000">
                <a:latin typeface="思源黑体 CN Regular" panose="020B0500000000000000" charset="-122"/>
                <a:ea typeface="思源黑体 CN Regular" panose="020B0500000000000000" charset="-122"/>
                <a:cs typeface="思源黑体 CN Regular" panose="020B0500000000000000" charset="-122"/>
              </a:rPr>
              <a:t>A3</a:t>
            </a:r>
            <a:endParaRPr lang="en-US" altLang="zh-CN" sz="1000">
              <a:latin typeface="思源黑体 CN Regular" panose="020B0500000000000000" charset="-122"/>
              <a:ea typeface="思源黑体 CN Regular" panose="020B0500000000000000" charset="-122"/>
              <a:cs typeface="思源黑体 CN Regular" panose="020B0500000000000000" charset="-122"/>
            </a:endParaRPr>
          </a:p>
        </p:txBody>
      </p:sp>
      <p:graphicFrame>
        <p:nvGraphicFramePr>
          <p:cNvPr id="30" name="表格 29"/>
          <p:cNvGraphicFramePr/>
          <p:nvPr>
            <p:custDataLst>
              <p:tags r:id="rId7"/>
            </p:custDataLst>
          </p:nvPr>
        </p:nvGraphicFramePr>
        <p:xfrm>
          <a:off x="446405" y="7444105"/>
          <a:ext cx="4375785" cy="2159000"/>
        </p:xfrm>
        <a:graphic>
          <a:graphicData uri="http://schemas.openxmlformats.org/drawingml/2006/table">
            <a:tbl>
              <a:tblPr firstRow="1" bandRow="1">
                <a:tableStyleId>{5C22544A-7EE6-4342-B048-85BDC9FD1C3A}</a:tableStyleId>
              </a:tblPr>
              <a:tblGrid>
                <a:gridCol w="1458595"/>
                <a:gridCol w="2917190"/>
              </a:tblGrid>
              <a:tr h="212400">
                <a:tc>
                  <a:txBody>
                    <a:bodyPr/>
                    <a:p>
                      <a:pPr algn="ctr">
                        <a:lnSpc>
                          <a:spcPct val="100000"/>
                        </a:lnSpc>
                        <a:buClrTx/>
                        <a:buSzTx/>
                        <a:buFontTx/>
                        <a:buNone/>
                      </a:pPr>
                      <a:r>
                        <a:rPr lang="en-US" altLang="zh-CN" sz="900" b="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rPr>
                        <a:t>Access Number via RS485/Ethernet</a:t>
                      </a:r>
                      <a:endParaRPr lang="en-US" altLang="zh-CN" sz="900" b="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endParaRPr>
                    </a:p>
                  </a:txBody>
                  <a:tcPr marL="0" marR="0" marT="0" marB="0" anchor="ctr" anchorCtr="0">
                    <a:solidFill>
                      <a:srgbClr val="CCDEF0"/>
                    </a:solidFill>
                  </a:tcPr>
                </a:tc>
                <a:tc>
                  <a:txBody>
                    <a:bodyPr/>
                    <a:p>
                      <a:pPr algn="ctr">
                        <a:lnSpc>
                          <a:spcPct val="100000"/>
                        </a:lnSpc>
                        <a:buClrTx/>
                        <a:buSzTx/>
                        <a:buFontTx/>
                        <a:buNone/>
                      </a:pPr>
                      <a:r>
                        <a:rPr lang="en-US" altLang="zh-CN" sz="900" b="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rPr>
                        <a:t>≤1</a:t>
                      </a:r>
                      <a:r>
                        <a:rPr lang="zh-CN" altLang="en-US" sz="900" b="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rPr>
                        <a:t>0</a:t>
                      </a:r>
                      <a:r>
                        <a:rPr lang="en-US" altLang="zh-CN" sz="900" b="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rPr>
                        <a:t> Units</a:t>
                      </a:r>
                      <a:endParaRPr lang="en-US" altLang="zh-CN" sz="900" b="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endParaRPr>
                    </a:p>
                  </a:txBody>
                  <a:tcPr marL="0" marR="0" marT="0" marB="0" anchor="ctr" anchorCtr="0">
                    <a:solidFill>
                      <a:srgbClr val="CCDEF0"/>
                    </a:solidFill>
                  </a:tcPr>
                </a:tc>
              </a:tr>
              <a:tr h="212400">
                <a:tc>
                  <a:txBody>
                    <a:bodyPr/>
                    <a:p>
                      <a:pPr algn="ctr">
                        <a:buClrTx/>
                        <a:buSzTx/>
                        <a:buFontTx/>
                        <a:buNone/>
                      </a:pPr>
                      <a:r>
                        <a:rPr lang="en-US" altLang="zh-CN" sz="900" b="0">
                          <a:solidFill>
                            <a:schemeClr val="tx1">
                              <a:lumMod val="85000"/>
                              <a:lumOff val="15000"/>
                            </a:schemeClr>
                          </a:solidFill>
                          <a:latin typeface="思源黑体 CN Regular" panose="020B0500000000000000" charset="-122"/>
                          <a:ea typeface="思源黑体 CN Regular" panose="020B0500000000000000" charset="-122"/>
                          <a:cs typeface="Arial" panose="020B0604020202020204" pitchFamily="34" charset="0"/>
                        </a:rPr>
                        <a:t>Lora AccessNumber</a:t>
                      </a:r>
                      <a:endParaRPr lang="en-US" altLang="zh-CN" sz="900" b="0">
                        <a:solidFill>
                          <a:schemeClr val="tx1">
                            <a:lumMod val="85000"/>
                            <a:lumOff val="15000"/>
                          </a:schemeClr>
                        </a:solidFill>
                        <a:latin typeface="思源黑体 CN Regular" panose="020B0500000000000000" charset="-122"/>
                        <a:ea typeface="思源黑体 CN Regular" panose="020B0500000000000000" charset="-122"/>
                        <a:cs typeface="Arial" panose="020B0604020202020204" pitchFamily="34" charset="0"/>
                      </a:endParaRPr>
                    </a:p>
                  </a:txBody>
                  <a:tcPr marL="0" marR="0" marT="0" marB="0" vert="horz" anchor="ctr" anchorCtr="0">
                    <a:solidFill>
                      <a:schemeClr val="bg1"/>
                    </a:solidFill>
                  </a:tcPr>
                </a:tc>
                <a:tc>
                  <a:txBody>
                    <a:bodyPr/>
                    <a:p>
                      <a:pPr algn="ctr">
                        <a:buClrTx/>
                        <a:buSzTx/>
                        <a:buFontTx/>
                        <a:buNone/>
                      </a:pPr>
                      <a:r>
                        <a:rPr lang="en-US" altLang="zh-CN" sz="900" b="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rPr>
                        <a:t>Default:1 (1-10 </a:t>
                      </a:r>
                      <a:r>
                        <a:rPr lang="en-US" altLang="zh-CN" sz="90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sym typeface="+mn-ea"/>
                        </a:rPr>
                        <a:t>configurable</a:t>
                      </a:r>
                      <a:r>
                        <a:rPr lang="en-US" altLang="zh-CN" sz="900" b="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rPr>
                        <a:t>)</a:t>
                      </a:r>
                      <a:endParaRPr lang="en-US" altLang="zh-CN" sz="900" b="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endParaRPr>
                    </a:p>
                  </a:txBody>
                  <a:tcPr marL="0" marR="0" marT="0" marB="0" vert="horz" anchor="ctr" anchorCtr="0">
                    <a:solidFill>
                      <a:schemeClr val="bg1"/>
                    </a:solidFill>
                  </a:tcPr>
                </a:tc>
              </a:tr>
              <a:tr h="212400">
                <a:tc>
                  <a:txBody>
                    <a:bodyPr/>
                    <a:p>
                      <a:pPr algn="ctr">
                        <a:buClrTx/>
                        <a:buSzTx/>
                        <a:buFontTx/>
                        <a:buNone/>
                      </a:pPr>
                      <a:r>
                        <a:rPr lang="en-US" altLang="zh-CN" sz="900">
                          <a:solidFill>
                            <a:schemeClr val="tx1">
                              <a:lumMod val="85000"/>
                              <a:lumOff val="15000"/>
                            </a:schemeClr>
                          </a:solidFill>
                          <a:latin typeface="思源黑体 CN Regular" panose="020B0500000000000000" charset="-122"/>
                          <a:ea typeface="思源黑体 CN Regular" panose="020B0500000000000000" charset="-122"/>
                          <a:cs typeface="Arial" panose="020B0604020202020204" pitchFamily="34" charset="0"/>
                          <a:sym typeface="+mn-ea"/>
                        </a:rPr>
                        <a:t>Serial Port Communication Rate</a:t>
                      </a:r>
                      <a:endParaRPr lang="zh-CN" altLang="en-US" sz="900" b="0">
                        <a:solidFill>
                          <a:schemeClr val="tx1">
                            <a:lumMod val="85000"/>
                            <a:lumOff val="15000"/>
                          </a:schemeClr>
                        </a:solidFill>
                        <a:latin typeface="思源黑体 CN Regular" panose="020B0500000000000000" charset="-122"/>
                        <a:ea typeface="思源黑体 CN Regular" panose="020B0500000000000000" charset="-122"/>
                        <a:cs typeface="Arial" panose="020B0604020202020204" pitchFamily="34" charset="0"/>
                      </a:endParaRPr>
                    </a:p>
                  </a:txBody>
                  <a:tcPr marL="0" marR="0" marT="0" marB="0" vert="horz" anchor="ctr" anchorCtr="0">
                    <a:solidFill>
                      <a:srgbClr val="CCDEF0"/>
                    </a:solidFill>
                  </a:tcPr>
                </a:tc>
                <a:tc>
                  <a:txBody>
                    <a:bodyPr/>
                    <a:p>
                      <a:pPr algn="ctr">
                        <a:buClrTx/>
                        <a:buSzTx/>
                        <a:buFontTx/>
                        <a:buNone/>
                      </a:pPr>
                      <a:r>
                        <a:rPr lang="en-US" altLang="zh-CN" sz="90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sym typeface="+mn-ea"/>
                        </a:rPr>
                        <a:t>Default: 9600bps (1200-115200bps configurable)</a:t>
                      </a:r>
                      <a:endParaRPr lang="zh-CN" altLang="en-US" sz="900" b="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endParaRPr>
                    </a:p>
                  </a:txBody>
                  <a:tcPr marL="0" marR="0" marT="0" marB="0" vert="horz" anchor="ctr" anchorCtr="0">
                    <a:solidFill>
                      <a:srgbClr val="CCDEF0"/>
                    </a:solidFill>
                  </a:tcPr>
                </a:tc>
              </a:tr>
              <a:tr h="212400">
                <a:tc>
                  <a:txBody>
                    <a:bodyPr/>
                    <a:p>
                      <a:pPr algn="ctr">
                        <a:buClrTx/>
                        <a:buSzTx/>
                        <a:buFontTx/>
                        <a:buNone/>
                      </a:pPr>
                      <a:r>
                        <a:rPr lang="en-US" altLang="zh-CN" sz="900" b="0">
                          <a:solidFill>
                            <a:schemeClr val="tx1">
                              <a:lumMod val="85000"/>
                              <a:lumOff val="15000"/>
                            </a:schemeClr>
                          </a:solidFill>
                          <a:latin typeface="思源黑体 CN Regular" panose="020B0500000000000000" charset="-122"/>
                          <a:ea typeface="思源黑体 CN Regular" panose="020B0500000000000000" charset="-122"/>
                          <a:cs typeface="Arial" panose="020B0604020202020204" pitchFamily="34" charset="0"/>
                        </a:rPr>
                        <a:t>Data Upload Frequency</a:t>
                      </a:r>
                      <a:endParaRPr lang="en-US" altLang="zh-CN" sz="900" b="0">
                        <a:solidFill>
                          <a:schemeClr val="tx1">
                            <a:lumMod val="85000"/>
                            <a:lumOff val="15000"/>
                          </a:schemeClr>
                        </a:solidFill>
                        <a:latin typeface="思源黑体 CN Regular" panose="020B0500000000000000" charset="-122"/>
                        <a:ea typeface="思源黑体 CN Regular" panose="020B0500000000000000" charset="-122"/>
                        <a:cs typeface="Arial" panose="020B0604020202020204" pitchFamily="34" charset="0"/>
                      </a:endParaRPr>
                    </a:p>
                  </a:txBody>
                  <a:tcPr marL="0" marR="0" marT="0" marB="0" vert="horz" anchor="ctr" anchorCtr="0">
                    <a:solidFill>
                      <a:srgbClr val="FFFFFF"/>
                    </a:solidFill>
                  </a:tcPr>
                </a:tc>
                <a:tc>
                  <a:txBody>
                    <a:bodyPr/>
                    <a:p>
                      <a:pPr algn="ctr">
                        <a:buClrTx/>
                        <a:buSzTx/>
                        <a:buFontTx/>
                        <a:buNone/>
                      </a:pPr>
                      <a:r>
                        <a:rPr lang="en-US" altLang="zh-CN" sz="900" b="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rPr>
                        <a:t>Default: 5 minutes</a:t>
                      </a:r>
                      <a:endParaRPr lang="en-US" altLang="zh-CN" sz="900" b="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endParaRPr>
                    </a:p>
                  </a:txBody>
                  <a:tcPr marL="0" marR="0" marT="0" marB="0" vert="horz" anchor="ctr" anchorCtr="0">
                    <a:solidFill>
                      <a:srgbClr val="FFFFFF"/>
                    </a:solidFill>
                  </a:tcPr>
                </a:tc>
              </a:tr>
              <a:tr h="212400">
                <a:tc>
                  <a:txBody>
                    <a:bodyPr/>
                    <a:p>
                      <a:pPr algn="ctr">
                        <a:buClrTx/>
                        <a:buSzTx/>
                        <a:buFontTx/>
                        <a:buNone/>
                      </a:pPr>
                      <a:r>
                        <a:rPr lang="en-US" altLang="zh-CN" sz="900" dirty="0">
                          <a:latin typeface="思源黑体 CN Regular" panose="020B0500000000000000" charset="-122"/>
                          <a:ea typeface="思源黑体 CN Regular" panose="020B0500000000000000" charset="-122"/>
                        </a:rPr>
                        <a:t>User Configuration</a:t>
                      </a:r>
                      <a:endParaRPr lang="en-US" altLang="zh-CN" sz="900" dirty="0">
                        <a:latin typeface="思源黑体 CN Regular" panose="020B0500000000000000" charset="-122"/>
                        <a:ea typeface="思源黑体 CN Regular" panose="020B0500000000000000" charset="-122"/>
                      </a:endParaRPr>
                    </a:p>
                  </a:txBody>
                  <a:tcPr marL="0" marR="0" marT="0" marB="0" anchor="ctr">
                    <a:solidFill>
                      <a:srgbClr val="CCDEF0"/>
                    </a:solidFill>
                  </a:tcPr>
                </a:tc>
                <a:tc>
                  <a:txBody>
                    <a:bodyPr/>
                    <a:p>
                      <a:pPr algn="ctr">
                        <a:buClrTx/>
                        <a:buSzTx/>
                        <a:buFontTx/>
                        <a:buNone/>
                      </a:pPr>
                      <a:r>
                        <a:rPr lang="en-US" altLang="zh-CN" sz="90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rPr>
                        <a:t>Remote configuration</a:t>
                      </a:r>
                      <a:endParaRPr lang="en-US" altLang="zh-CN" sz="90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endParaRPr>
                    </a:p>
                  </a:txBody>
                  <a:tcPr marL="0" marR="0" marT="0" marB="0" anchor="ctr">
                    <a:solidFill>
                      <a:srgbClr val="CCDEF0"/>
                    </a:solidFill>
                  </a:tcPr>
                </a:tc>
              </a:tr>
              <a:tr h="212400">
                <a:tc>
                  <a:txBody>
                    <a:bodyPr/>
                    <a:p>
                      <a:pPr algn="ctr">
                        <a:buClrTx/>
                        <a:buSzTx/>
                        <a:buFontTx/>
                        <a:buNone/>
                      </a:pPr>
                      <a:r>
                        <a:rPr lang="en-US" altLang="zh-CN" sz="900" dirty="0">
                          <a:latin typeface="思源黑体 CN Regular" panose="020B0500000000000000" charset="-122"/>
                          <a:ea typeface="思源黑体 CN Regular" panose="020B0500000000000000" charset="-122"/>
                        </a:rPr>
                        <a:t>Firmware Upgrade</a:t>
                      </a:r>
                      <a:endParaRPr lang="en-US" altLang="zh-CN" sz="900" dirty="0">
                        <a:latin typeface="思源黑体 CN Regular" panose="020B0500000000000000" charset="-122"/>
                        <a:ea typeface="思源黑体 CN Regular" panose="020B0500000000000000" charset="-122"/>
                      </a:endParaRPr>
                    </a:p>
                  </a:txBody>
                  <a:tcPr marL="0" marR="0" marT="0" marB="0" anchor="ctr">
                    <a:solidFill>
                      <a:srgbClr val="FFFFFF"/>
                    </a:solidFill>
                  </a:tcPr>
                </a:tc>
                <a:tc>
                  <a:txBody>
                    <a:bodyPr/>
                    <a:p>
                      <a:pPr algn="ctr">
                        <a:buClrTx/>
                        <a:buSzTx/>
                        <a:buFontTx/>
                        <a:buNone/>
                      </a:pPr>
                      <a:r>
                        <a:rPr lang="en-US" altLang="zh-CN" sz="90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rPr>
                        <a:t> Remote upgrade</a:t>
                      </a:r>
                      <a:endParaRPr lang="en-US" altLang="zh-CN" sz="90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endParaRPr>
                    </a:p>
                  </a:txBody>
                  <a:tcPr marL="0" marR="0" marT="0" marB="0" anchor="ctr">
                    <a:solidFill>
                      <a:srgbClr val="FFFFFF"/>
                    </a:solidFill>
                  </a:tcPr>
                </a:tc>
              </a:tr>
              <a:tr h="212400">
                <a:tc>
                  <a:txBody>
                    <a:bodyPr/>
                    <a:p>
                      <a:pPr algn="ctr">
                        <a:buClrTx/>
                        <a:buSzTx/>
                        <a:buFontTx/>
                        <a:buNone/>
                      </a:pPr>
                      <a:r>
                        <a:rPr lang="en-US" altLang="zh-CN" sz="900" dirty="0">
                          <a:latin typeface="思源黑体 CN Regular" panose="020B0500000000000000" charset="-122"/>
                          <a:ea typeface="思源黑体 CN Regular" panose="020B0500000000000000" charset="-122"/>
                        </a:rPr>
                        <a:t>Reboot Mechanism</a:t>
                      </a:r>
                      <a:endParaRPr lang="en-US" altLang="zh-CN" sz="900" dirty="0">
                        <a:latin typeface="思源黑体 CN Regular" panose="020B0500000000000000" charset="-122"/>
                        <a:ea typeface="思源黑体 CN Regular" panose="020B0500000000000000" charset="-122"/>
                      </a:endParaRPr>
                    </a:p>
                  </a:txBody>
                  <a:tcPr marL="0" marR="0" marT="0" marB="0" anchor="ctr">
                    <a:solidFill>
                      <a:srgbClr val="CCDEF0"/>
                    </a:solidFill>
                  </a:tcPr>
                </a:tc>
                <a:tc>
                  <a:txBody>
                    <a:bodyPr/>
                    <a:p>
                      <a:pPr algn="ctr">
                        <a:buClrTx/>
                        <a:buSzTx/>
                        <a:buFontTx/>
                        <a:buNone/>
                      </a:pPr>
                      <a:r>
                        <a:rPr lang="en-US" altLang="zh-CN" sz="90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rPr>
                        <a:t>Software and hardware watchdog timer</a:t>
                      </a:r>
                      <a:endParaRPr lang="en-US" altLang="zh-CN" sz="900">
                        <a:solidFill>
                          <a:schemeClr val="tx1">
                            <a:lumMod val="85000"/>
                            <a:lumOff val="15000"/>
                          </a:schemeClr>
                        </a:solidFill>
                        <a:latin typeface="思源黑体 CN Regular" panose="020B0500000000000000" charset="-122"/>
                        <a:ea typeface="思源黑体 CN Regular" panose="020B0500000000000000" charset="-122"/>
                        <a:cs typeface="思源黑体 CN Regular" panose="020B0500000000000000" charset="-122"/>
                      </a:endParaRPr>
                    </a:p>
                  </a:txBody>
                  <a:tcPr marL="0" marR="0" marT="0" marB="0" anchor="ctr">
                    <a:solidFill>
                      <a:srgbClr val="CCDEF0"/>
                    </a:solidFill>
                  </a:tcPr>
                </a:tc>
              </a:tr>
              <a:tr h="212400">
                <a:tc>
                  <a:txBody>
                    <a:bodyPr/>
                    <a:p>
                      <a:pPr algn="ctr">
                        <a:buClrTx/>
                        <a:buSzTx/>
                        <a:buFontTx/>
                        <a:buNone/>
                      </a:pPr>
                      <a:r>
                        <a:rPr lang="en-US" altLang="zh-CN" sz="900" dirty="0">
                          <a:solidFill>
                            <a:schemeClr val="tx1"/>
                          </a:solidFill>
                          <a:latin typeface="思源黑体 CN Regular" panose="020B0500000000000000" charset="-122"/>
                          <a:ea typeface="思源黑体 CN Regular" panose="020B0500000000000000" charset="-122"/>
                        </a:rPr>
                        <a:t>Breakpoint Resuming</a:t>
                      </a:r>
                      <a:endParaRPr lang="en-US" altLang="zh-CN" sz="900" dirty="0">
                        <a:solidFill>
                          <a:schemeClr val="tx1"/>
                        </a:solidFill>
                        <a:latin typeface="思源黑体 CN Regular" panose="020B0500000000000000" charset="-122"/>
                        <a:ea typeface="思源黑体 CN Regular" panose="020B0500000000000000" charset="-122"/>
                      </a:endParaRPr>
                    </a:p>
                  </a:txBody>
                  <a:tcPr marL="0" marR="0" marT="0" marB="0" anchor="ctr">
                    <a:solidFill>
                      <a:srgbClr val="FFFFFF"/>
                    </a:solidFill>
                  </a:tcPr>
                </a:tc>
                <a:tc>
                  <a:txBody>
                    <a:bodyPr/>
                    <a:p>
                      <a:pPr algn="ctr">
                        <a:buClrTx/>
                        <a:buSzTx/>
                        <a:buFontTx/>
                        <a:buNone/>
                      </a:pPr>
                      <a:r>
                        <a:rPr lang="en-US" sz="900">
                          <a:solidFill>
                            <a:schemeClr val="tx1">
                              <a:lumMod val="85000"/>
                              <a:lumOff val="15000"/>
                            </a:schemeClr>
                          </a:solidFill>
                          <a:latin typeface="思源黑体 CN Regular" panose="020B0500000000000000" charset="-122"/>
                          <a:ea typeface="思源黑体 CN Regular" panose="020B0500000000000000" charset="-122"/>
                          <a:cs typeface="Arial" panose="020B0604020202020204" pitchFamily="34" charset="0"/>
                        </a:rPr>
                        <a:t>Supported</a:t>
                      </a:r>
                      <a:endParaRPr lang="en-US" sz="900">
                        <a:solidFill>
                          <a:schemeClr val="tx1">
                            <a:lumMod val="85000"/>
                            <a:lumOff val="15000"/>
                          </a:schemeClr>
                        </a:solidFill>
                        <a:latin typeface="思源黑体 CN Regular" panose="020B0500000000000000" charset="-122"/>
                        <a:ea typeface="思源黑体 CN Regular" panose="020B0500000000000000" charset="-122"/>
                        <a:cs typeface="Arial" panose="020B0604020202020204" pitchFamily="34" charset="0"/>
                      </a:endParaRPr>
                    </a:p>
                  </a:txBody>
                  <a:tcPr marL="0" marR="0" marT="0" marB="0" anchor="ctr">
                    <a:solidFill>
                      <a:srgbClr val="FFFFFF"/>
                    </a:solidFill>
                  </a:tcPr>
                </a:tc>
              </a:tr>
            </a:tbl>
          </a:graphicData>
        </a:graphic>
      </p:graphicFrame>
      <p:graphicFrame>
        <p:nvGraphicFramePr>
          <p:cNvPr id="31" name="表格 30"/>
          <p:cNvGraphicFramePr/>
          <p:nvPr>
            <p:custDataLst>
              <p:tags r:id="rId8"/>
            </p:custDataLst>
          </p:nvPr>
        </p:nvGraphicFramePr>
        <p:xfrm>
          <a:off x="446405" y="7079615"/>
          <a:ext cx="4372610" cy="347345"/>
        </p:xfrm>
        <a:graphic>
          <a:graphicData uri="http://schemas.openxmlformats.org/drawingml/2006/table">
            <a:tbl>
              <a:tblPr firstRow="1" bandRow="1">
                <a:tableStyleId>{5C22544A-7EE6-4342-B048-85BDC9FD1C3A}</a:tableStyleId>
              </a:tblPr>
              <a:tblGrid>
                <a:gridCol w="4372610"/>
              </a:tblGrid>
              <a:tr h="327660">
                <a:tc>
                  <a:txBody>
                    <a:bodyPr/>
                    <a:p>
                      <a:pPr>
                        <a:lnSpc>
                          <a:spcPct val="140000"/>
                        </a:lnSpc>
                        <a:buNone/>
                      </a:pPr>
                      <a:r>
                        <a:rPr lang="en-US" altLang="zh-CN" sz="1200" b="0">
                          <a:latin typeface="思源黑体 CN Medium" panose="020B0600000000000000" charset="-122"/>
                          <a:ea typeface="思源黑体 CN Medium" panose="020B0600000000000000" charset="-122"/>
                          <a:sym typeface="+mn-ea"/>
                        </a:rPr>
                        <a:t>Software Parameters</a:t>
                      </a:r>
                      <a:endParaRPr lang="zh-CN" altLang="en-US" sz="1200" b="0">
                        <a:latin typeface="思源黑体 CN Medium" panose="020B0600000000000000" charset="-122"/>
                        <a:ea typeface="思源黑体 CN Medium" panose="020B0600000000000000" charset="-122"/>
                      </a:endParaRPr>
                    </a:p>
                  </a:txBody>
                  <a:tcPr anchor="ctr" anchorCtr="0"/>
                </a:tc>
              </a:tr>
            </a:tbl>
          </a:graphicData>
        </a:graphic>
      </p:graphicFrame>
      <p:sp>
        <p:nvSpPr>
          <p:cNvPr id="17" name="文本框 16"/>
          <p:cNvSpPr txBox="1"/>
          <p:nvPr/>
        </p:nvSpPr>
        <p:spPr>
          <a:xfrm>
            <a:off x="6276975" y="3197860"/>
            <a:ext cx="912495" cy="318135"/>
          </a:xfrm>
          <a:prstGeom prst="rect">
            <a:avLst/>
          </a:prstGeom>
        </p:spPr>
        <p:txBody>
          <a:bodyPr>
            <a:noAutofit/>
          </a:bodyPr>
          <a:p>
            <a:pPr marL="0" indent="0" algn="just" defTabSz="266700">
              <a:spcBef>
                <a:spcPct val="0"/>
              </a:spcBef>
              <a:spcAft>
                <a:spcPct val="0"/>
              </a:spcAft>
            </a:pPr>
            <a:r>
              <a:rPr lang="en-US" altLang="zh-CN" sz="900">
                <a:latin typeface="思源黑体 CN Regular" panose="020B0500000000000000" charset="-122"/>
                <a:ea typeface="思源黑体 CN Regular" panose="020B0500000000000000" charset="-122"/>
                <a:cs typeface="思源黑体 CN Regular" panose="020B0500000000000000" charset="-122"/>
              </a:rPr>
              <a:t>Unit </a:t>
            </a:r>
            <a:r>
              <a:rPr lang="zh-CN" altLang="en-US" sz="900">
                <a:latin typeface="思源黑体 CN Regular" panose="020B0500000000000000" charset="-122"/>
                <a:ea typeface="思源黑体 CN Regular" panose="020B0500000000000000" charset="-122"/>
                <a:cs typeface="思源黑体 CN Regular" panose="020B0500000000000000" charset="-122"/>
              </a:rPr>
              <a:t>：</a:t>
            </a:r>
            <a:r>
              <a:rPr lang="en-US" altLang="zh-CN" sz="900">
                <a:latin typeface="思源黑体 CN Regular" panose="020B0500000000000000" charset="-122"/>
                <a:ea typeface="思源黑体 CN Regular" panose="020B0500000000000000" charset="-122"/>
                <a:cs typeface="思源黑体 CN Regular" panose="020B0500000000000000" charset="-122"/>
              </a:rPr>
              <a:t>mm</a:t>
            </a:r>
            <a:endParaRPr lang="en-US" altLang="zh-CN" sz="900">
              <a:latin typeface="思源黑体 CN Regular" panose="020B0500000000000000" charset="-122"/>
              <a:ea typeface="思源黑体 CN Regular" panose="020B0500000000000000" charset="-122"/>
              <a:cs typeface="思源黑体 CN Regular" panose="020B0500000000000000" charset="-122"/>
            </a:endParaRPr>
          </a:p>
        </p:txBody>
      </p:sp>
      <p:pic>
        <p:nvPicPr>
          <p:cNvPr id="3" name="图片 2"/>
          <p:cNvPicPr>
            <a:picLocks noChangeAspect="1"/>
          </p:cNvPicPr>
          <p:nvPr/>
        </p:nvPicPr>
        <p:blipFill>
          <a:blip r:embed="rId9"/>
          <a:stretch>
            <a:fillRect/>
          </a:stretch>
        </p:blipFill>
        <p:spPr>
          <a:xfrm>
            <a:off x="4865370" y="720725"/>
            <a:ext cx="2324100" cy="2319020"/>
          </a:xfrm>
          <a:prstGeom prst="rect">
            <a:avLst/>
          </a:prstGeom>
        </p:spPr>
      </p:pic>
      <p:sp>
        <p:nvSpPr>
          <p:cNvPr id="10" name="文本框 9"/>
          <p:cNvSpPr txBox="1"/>
          <p:nvPr/>
        </p:nvSpPr>
        <p:spPr>
          <a:xfrm>
            <a:off x="6203315" y="10038080"/>
            <a:ext cx="1324610" cy="245110"/>
          </a:xfrm>
          <a:prstGeom prst="rect">
            <a:avLst/>
          </a:prstGeom>
          <a:noFill/>
        </p:spPr>
        <p:txBody>
          <a:bodyPr wrap="square" rtlCol="0">
            <a:spAutoFit/>
          </a:bodyPr>
          <a:p>
            <a:r>
              <a:rPr lang="en-US" altLang="zh-CN" sz="1000">
                <a:latin typeface="思源黑体 CN Regular" panose="020B0500000000000000" charset="-122"/>
                <a:ea typeface="思源黑体 CN Regular" panose="020B0500000000000000" charset="-122"/>
                <a:cs typeface="思源黑体 CN Regular" panose="020B0500000000000000" charset="-122"/>
              </a:rPr>
              <a:t>Version A0</a:t>
            </a:r>
            <a:endParaRPr lang="en-US" altLang="zh-CN" sz="1000">
              <a:latin typeface="思源黑体 CN Regular" panose="020B0500000000000000" charset="-122"/>
              <a:ea typeface="思源黑体 CN Regular" panose="020B0500000000000000" charset="-122"/>
              <a:cs typeface="思源黑体 CN Regular" panose="020B0500000000000000" charset="-122"/>
            </a:endParaRPr>
          </a:p>
        </p:txBody>
      </p:sp>
      <p:pic>
        <p:nvPicPr>
          <p:cNvPr id="11" name="图片 4" descr="E:/01 企业资料/00 企业VI/02 logo SOLARMAN/SOLARMAN/ONLINE.pngONLINE"/>
          <p:cNvPicPr>
            <a:picLocks noChangeAspect="1"/>
          </p:cNvPicPr>
          <p:nvPr/>
        </p:nvPicPr>
        <p:blipFill>
          <a:blip r:embed="rId10"/>
          <a:srcRect l="-4145" r="-2016"/>
          <a:stretch>
            <a:fillRect/>
          </a:stretch>
        </p:blipFill>
        <p:spPr>
          <a:xfrm>
            <a:off x="236855" y="9615170"/>
            <a:ext cx="2253615" cy="422910"/>
          </a:xfrm>
          <a:prstGeom prst="rect">
            <a:avLst/>
          </a:prstGeom>
        </p:spPr>
      </p:pic>
    </p:spTree>
  </p:cSld>
  <p:clrMapOvr>
    <a:masterClrMapping/>
  </p:clrMapOvr>
</p:sld>
</file>

<file path=ppt/tags/tag1.xml><?xml version="1.0" encoding="utf-8"?>
<p:tagLst xmlns:p="http://schemas.openxmlformats.org/presentationml/2006/main">
  <p:tag name="TABLE_ENDDRAG_ORIGIN_RECT" val="440*105"/>
  <p:tag name="TABLE_ENDDRAG_RECT" val="39*226*440*105"/>
</p:tagLst>
</file>

<file path=ppt/tags/tag10.xml><?xml version="1.0" encoding="utf-8"?>
<p:tagLst xmlns:p="http://schemas.openxmlformats.org/presentationml/2006/main">
  <p:tag name="KSO_WM_UNIT_TABLE_BEAUTIFY" val="smartTable{8b7ce1b1-ff12-4eaf-a94d-3d89360832b0}"/>
  <p:tag name="TABLE_ENDDRAG_ORIGIN_RECT" val="344*194"/>
  <p:tag name="TABLE_ENDDRAG_RECT" val="35*553*344*194"/>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commondata" val="eyJoZGlkIjoiMDVmZTc0OWU3MjRkYjJjN2M4YzljOWE4MTgzOTI2NGMifQ=="/>
  <p:tag name="KSO_WPP_MARK_KEY" val="b5e081e0-7bb5-45c5-800f-1c9a9131117c"/>
  <p:tag name="COMMONDATA" val="eyJoZGlkIjoiNzU1OTdiZjkxMWQ4NzczMTEzYTE5YTUyYmVhMjY2NzAifQ=="/>
</p:tagLst>
</file>

<file path=ppt/tags/tag2.xml><?xml version="1.0" encoding="utf-8"?>
<p:tagLst xmlns:p="http://schemas.openxmlformats.org/presentationml/2006/main">
  <p:tag name="TABLE_ENDDRAG_ORIGIN_RECT" val="517*161"/>
  <p:tag name="TABLE_ENDDRAG_RECT" val="39*360*517*161"/>
</p:tagLst>
</file>

<file path=ppt/tags/tag3.xml><?xml version="1.0" encoding="utf-8"?>
<p:tagLst xmlns:p="http://schemas.openxmlformats.org/presentationml/2006/main">
  <p:tag name="wpp_generatetext" val="1"/>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UNIT_TABLE_BEAUTIFY" val="smartTable{39c307ba-0aab-476e-8c58-cb04dffc15d6}"/>
  <p:tag name="TABLE_ENDDRAG_ORIGIN_RECT" val="344*19"/>
  <p:tag name="TABLE_ENDDRAG_RECT" val="41*33*344*19"/>
  <p:tag name="KSO_WM_BEAUTIFY_FLAG" val=""/>
</p:tagLst>
</file>

<file path=ppt/tags/tag6.xml><?xml version="1.0" encoding="utf-8"?>
<p:tagLst xmlns:p="http://schemas.openxmlformats.org/presentationml/2006/main">
  <p:tag name="KSO_WM_UNIT_TABLE_BEAUTIFY" val="smartTable{48130933-73dc-4cee-a66f-21358798a1d8}"/>
  <p:tag name="TABLE_ENDDRAG_ORIGIN_RECT" val="534*231"/>
  <p:tag name="TABLE_ENDDRAG_RECT" val="36*537*534*231"/>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2716</Words>
  <Application>WPS 演示</Application>
  <PresentationFormat/>
  <Paragraphs>158</Paragraphs>
  <Slides>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vt:i4>
      </vt:variant>
    </vt:vector>
  </HeadingPairs>
  <TitlesOfParts>
    <vt:vector size="14" baseType="lpstr">
      <vt:lpstr>Arial</vt:lpstr>
      <vt:lpstr>宋体</vt:lpstr>
      <vt:lpstr>Wingdings</vt:lpstr>
      <vt:lpstr>思源黑体 CN Medium</vt:lpstr>
      <vt:lpstr>等线</vt:lpstr>
      <vt:lpstr>思源黑体 CN Regular</vt:lpstr>
      <vt:lpstr>黑体</vt:lpstr>
      <vt:lpstr>Wingdings</vt:lpstr>
      <vt:lpstr>微软雅黑</vt:lpstr>
      <vt:lpstr>Arial Unicode MS</vt:lpstr>
      <vt:lpstr>Calibri</vt:lpstr>
      <vt:lpstr>Office theme</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SUN2000P-375W</dc:title>
  <dc:creator/>
  <cp:lastModifiedBy>Guillaume</cp:lastModifiedBy>
  <cp:revision>2</cp:revision>
  <dcterms:created xsi:type="dcterms:W3CDTF">2025-06-17T06:46:00Z</dcterms:created>
  <dcterms:modified xsi:type="dcterms:W3CDTF">2025-06-18T06:37:40Z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wqlLaW5nc29mdCBQREYgdG8gV1BTIDkw</vt:lpwstr>
  </property>
  <property fmtid="{D5CDD505-2E9C-101B-9397-08002B2CF9AE}" pid="3" name="Created">
    <vt:filetime>2024-05-11T21:27:32Z</vt:filetime>
  </property>
  <property fmtid="{D5CDD505-2E9C-101B-9397-08002B2CF9AE}" pid="4" name="ICV">
    <vt:lpwstr>1227CD7C10BB42D29EDC09710D9CAA04_13</vt:lpwstr>
  </property>
  <property fmtid="{D5CDD505-2E9C-101B-9397-08002B2CF9AE}" pid="5" name="KSOProductBuildVer">
    <vt:lpwstr>2052-12.1.0.21541</vt:lpwstr>
  </property>
</Properties>
</file>